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handoutMasterIdLst>
    <p:handoutMasterId r:id="rId17"/>
  </p:handoutMasterIdLst>
  <p:sldIdLst>
    <p:sldId id="263" r:id="rId3"/>
    <p:sldId id="395" r:id="rId4"/>
    <p:sldId id="389" r:id="rId5"/>
    <p:sldId id="261" r:id="rId6"/>
    <p:sldId id="396" r:id="rId7"/>
    <p:sldId id="265" r:id="rId8"/>
    <p:sldId id="266" r:id="rId9"/>
    <p:sldId id="262" r:id="rId10"/>
    <p:sldId id="264" r:id="rId11"/>
    <p:sldId id="260" r:id="rId12"/>
    <p:sldId id="258" r:id="rId13"/>
    <p:sldId id="268" r:id="rId14"/>
    <p:sldId id="267" r:id="rId1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he Turret" initials="TT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0427"/>
    <a:srgbClr val="E4002B"/>
    <a:srgbClr val="FFCC6B"/>
    <a:srgbClr val="D96709"/>
    <a:srgbClr val="E42B2B"/>
    <a:srgbClr val="2B2B2B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66" autoAdjust="0"/>
    <p:restoredTop sz="71122" autoAdjust="0"/>
  </p:normalViewPr>
  <p:slideViewPr>
    <p:cSldViewPr>
      <p:cViewPr varScale="1">
        <p:scale>
          <a:sx n="51" d="100"/>
          <a:sy n="51" d="100"/>
        </p:scale>
        <p:origin x="103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752" y="16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300984978353697E-2"/>
          <c:y val="1.26264820345733E-2"/>
          <c:w val="0.930868756719063"/>
          <c:h val="0.830900352973120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ON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Sheet1!$A$1:$A$14</c:f>
              <c:strCache>
                <c:ptCount val="13"/>
                <c:pt idx="0">
                  <c:v>2017-18</c:v>
                </c:pt>
                <c:pt idx="3">
                  <c:v>2016-17</c:v>
                </c:pt>
                <c:pt idx="6">
                  <c:v>2015-16</c:v>
                </c:pt>
                <c:pt idx="9">
                  <c:v>2014-15</c:v>
                </c:pt>
                <c:pt idx="12">
                  <c:v>2013-14</c:v>
                </c:pt>
              </c:strCache>
            </c:strRef>
          </c:cat>
          <c:val>
            <c:numRef>
              <c:f>Sheet1!$B$1:$B$14</c:f>
              <c:numCache>
                <c:formatCode>General</c:formatCode>
                <c:ptCount val="14"/>
                <c:pt idx="0">
                  <c:v>0</c:v>
                </c:pt>
                <c:pt idx="1">
                  <c:v>6</c:v>
                </c:pt>
                <c:pt idx="3">
                  <c:v>0</c:v>
                </c:pt>
                <c:pt idx="4">
                  <c:v>2</c:v>
                </c:pt>
                <c:pt idx="6">
                  <c:v>0</c:v>
                </c:pt>
                <c:pt idx="7">
                  <c:v>6</c:v>
                </c:pt>
                <c:pt idx="9">
                  <c:v>0</c:v>
                </c:pt>
                <c:pt idx="10">
                  <c:v>6</c:v>
                </c:pt>
                <c:pt idx="12">
                  <c:v>0</c:v>
                </c:pt>
                <c:pt idx="1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74-4443-97BA-BE5C7D95A9A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QC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Sheet1!$A$1:$A$14</c:f>
              <c:strCache>
                <c:ptCount val="13"/>
                <c:pt idx="0">
                  <c:v>2017-18</c:v>
                </c:pt>
                <c:pt idx="3">
                  <c:v>2016-17</c:v>
                </c:pt>
                <c:pt idx="6">
                  <c:v>2015-16</c:v>
                </c:pt>
                <c:pt idx="9">
                  <c:v>2014-15</c:v>
                </c:pt>
                <c:pt idx="12">
                  <c:v>2013-14</c:v>
                </c:pt>
              </c:strCache>
            </c:strRef>
          </c:cat>
          <c:val>
            <c:numRef>
              <c:f>Sheet1!$C$1:$C$14</c:f>
              <c:numCache>
                <c:formatCode>General</c:formatCode>
                <c:ptCount val="14"/>
                <c:pt idx="0">
                  <c:v>0</c:v>
                </c:pt>
                <c:pt idx="1">
                  <c:v>10</c:v>
                </c:pt>
                <c:pt idx="3">
                  <c:v>0</c:v>
                </c:pt>
                <c:pt idx="4">
                  <c:v>14</c:v>
                </c:pt>
                <c:pt idx="6">
                  <c:v>0</c:v>
                </c:pt>
                <c:pt idx="7">
                  <c:v>14</c:v>
                </c:pt>
                <c:pt idx="9">
                  <c:v>0</c:v>
                </c:pt>
                <c:pt idx="10">
                  <c:v>16</c:v>
                </c:pt>
                <c:pt idx="12">
                  <c:v>0</c:v>
                </c:pt>
                <c:pt idx="1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74-4443-97BA-BE5C7D95A9A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973194352"/>
        <c:axId val="-974723008"/>
        <c:extLst/>
      </c:barChart>
      <c:catAx>
        <c:axId val="-973194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74723008"/>
        <c:crosses val="autoZero"/>
        <c:auto val="1"/>
        <c:lblAlgn val="ctr"/>
        <c:lblOffset val="100"/>
        <c:noMultiLvlLbl val="0"/>
      </c:catAx>
      <c:valAx>
        <c:axId val="-97472300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crossAx val="-973194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981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981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DA6E99D-6246-4781-ABDB-813EFBC5D07F}" type="datetimeFigureOut">
              <a:rPr lang="en-CA" smtClean="0"/>
              <a:t>2018-05-06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822"/>
            <a:ext cx="3037840" cy="464981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822"/>
            <a:ext cx="3037840" cy="464981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CDCE2E7-6806-4048-A9EE-2669634A57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5489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3CE6F45-1A96-4D81-8A65-7AFDC19E3228}" type="datetimeFigureOut">
              <a:rPr lang="en-CA" smtClean="0"/>
              <a:t>2018-05-06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0D5CFD6-4E1E-4D58-8FC3-C1FAAE9149F6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7405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5CFD6-4E1E-4D58-8FC3-C1FAAE9149F6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76654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Room for improvement: </a:t>
            </a:r>
            <a:r>
              <a:rPr lang="en-US" dirty="0"/>
              <a:t>Ontario</a:t>
            </a:r>
            <a:r>
              <a:rPr lang="en-US" baseline="0" dirty="0"/>
              <a:t> skiers need to be better “all round athletes” at this level</a:t>
            </a:r>
            <a:r>
              <a:rPr lang="is-IS" baseline="0" dirty="0"/>
              <a:t>…They should be encouraged to play other competitive sports during the off-season</a:t>
            </a:r>
          </a:p>
          <a:p>
            <a:endParaRPr lang="is-IS" baseline="0" dirty="0"/>
          </a:p>
          <a:p>
            <a:r>
              <a:rPr lang="is-IS" b="1" baseline="0" dirty="0"/>
              <a:t>Good overall skill level: </a:t>
            </a:r>
            <a:r>
              <a:rPr lang="is-IS" baseline="0" dirty="0"/>
              <a:t>As a whole, from watching O</a:t>
            </a:r>
            <a:r>
              <a:rPr lang="en-US" baseline="0" dirty="0"/>
              <a:t>c</a:t>
            </a:r>
            <a:r>
              <a:rPr lang="is-IS" baseline="0" dirty="0"/>
              <a:t>up Finals &amp; CanAms, our skiers display good overall skill when in the gates &amp; on straightforward terrain</a:t>
            </a:r>
          </a:p>
          <a:p>
            <a:endParaRPr lang="is-IS" baseline="0" dirty="0"/>
          </a:p>
          <a:p>
            <a:r>
              <a:rPr lang="is-IS" b="1" baseline="0" dirty="0"/>
              <a:t>Fundamentals: </a:t>
            </a:r>
            <a:r>
              <a:rPr lang="is-IS" baseline="0" dirty="0"/>
              <a:t>As discussed with Kip, we need to make sure our athletes understand the importance of good strong fundamental skiing</a:t>
            </a:r>
          </a:p>
          <a:p>
            <a:endParaRPr lang="is-IS" baseline="0" dirty="0"/>
          </a:p>
          <a:p>
            <a:r>
              <a:rPr lang="is-IS" b="1" baseline="0" dirty="0"/>
              <a:t>SL: </a:t>
            </a:r>
            <a:r>
              <a:rPr lang="is-IS" baseline="0" dirty="0"/>
              <a:t>In watching SL’s at U16 Nat’s and U14 CanAms, we need to be better!</a:t>
            </a:r>
          </a:p>
          <a:p>
            <a:endParaRPr lang="is-IS" baseline="0" dirty="0"/>
          </a:p>
          <a:p>
            <a:r>
              <a:rPr lang="is-IS" b="1" baseline="0" dirty="0"/>
              <a:t>How do we get there: </a:t>
            </a:r>
            <a:r>
              <a:rPr lang="is-IS" baseline="0" dirty="0"/>
              <a:t>working together, what are the fundamentals needed? </a:t>
            </a:r>
            <a:r>
              <a:rPr lang="en-US" baseline="0" dirty="0"/>
              <a:t>M</a:t>
            </a:r>
            <a:r>
              <a:rPr lang="is-IS" baseline="0" dirty="0"/>
              <a:t>ore disussions in season, More challenging terrain,SL skills days!!!</a:t>
            </a:r>
          </a:p>
          <a:p>
            <a:endParaRPr lang="is-I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CF591-9995-5A4D-9C7B-4351958F17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51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Race Less: </a:t>
            </a:r>
          </a:p>
          <a:p>
            <a:r>
              <a:rPr lang="en-US" b="0" dirty="0"/>
              <a:t>2018:</a:t>
            </a:r>
          </a:p>
          <a:p>
            <a:r>
              <a:rPr lang="en-US" b="0" baseline="0" dirty="0"/>
              <a:t>8-9 SOD </a:t>
            </a:r>
            <a:r>
              <a:rPr lang="en-US" b="0" baseline="0" dirty="0" err="1"/>
              <a:t>Ocup</a:t>
            </a:r>
            <a:r>
              <a:rPr lang="en-US" b="0" baseline="0" dirty="0"/>
              <a:t> starts before </a:t>
            </a:r>
            <a:r>
              <a:rPr lang="en-US" b="0" baseline="0" dirty="0" err="1"/>
              <a:t>Ocup</a:t>
            </a:r>
            <a:r>
              <a:rPr lang="en-US" b="0" baseline="0" dirty="0"/>
              <a:t> Finals</a:t>
            </a:r>
            <a:r>
              <a:rPr lang="is-IS" b="0" baseline="0" dirty="0"/>
              <a:t>…Too much with addition of Mid Winters</a:t>
            </a:r>
          </a:p>
          <a:p>
            <a:r>
              <a:rPr lang="is-IS" b="0" baseline="0" dirty="0"/>
              <a:t>should go down to 6</a:t>
            </a:r>
          </a:p>
          <a:p>
            <a:endParaRPr lang="is-IS" b="0" baseline="0" dirty="0"/>
          </a:p>
          <a:p>
            <a:pPr marL="0" indent="0">
              <a:buFontTx/>
              <a:buNone/>
            </a:pPr>
            <a:r>
              <a:rPr lang="is-IS" b="1" baseline="0" dirty="0"/>
              <a:t>Skills days: </a:t>
            </a:r>
          </a:p>
          <a:p>
            <a:pPr marL="0" indent="0">
              <a:buFontTx/>
              <a:buNone/>
            </a:pPr>
            <a:r>
              <a:rPr lang="is-IS" b="0" baseline="0" dirty="0"/>
              <a:t>SL skills and discussions on Fundamentals</a:t>
            </a:r>
            <a:endParaRPr lang="is-IS" b="1" baseline="0" dirty="0"/>
          </a:p>
          <a:p>
            <a:r>
              <a:rPr lang="en-US" b="0" baseline="0" dirty="0"/>
              <a:t>A</a:t>
            </a:r>
            <a:r>
              <a:rPr lang="is-IS" b="0" baseline="0" dirty="0"/>
              <a:t>dded to Mid Winters while moving speed to Feb</a:t>
            </a:r>
          </a:p>
          <a:p>
            <a:endParaRPr lang="is-IS" b="0" baseline="0" dirty="0"/>
          </a:p>
          <a:p>
            <a:r>
              <a:rPr lang="is-IS" b="1" baseline="0" dirty="0"/>
              <a:t>Fundamentals: </a:t>
            </a:r>
            <a:r>
              <a:rPr lang="is-IS" b="0" baseline="0" dirty="0"/>
              <a:t>Race day discusions?</a:t>
            </a:r>
          </a:p>
          <a:p>
            <a:endParaRPr lang="is-IS" b="0" baseline="0" dirty="0"/>
          </a:p>
          <a:p>
            <a:r>
              <a:rPr lang="is-IS" b="1" baseline="0" dirty="0"/>
              <a:t>Speed Philosophy: </a:t>
            </a:r>
            <a:r>
              <a:rPr lang="is-IS" b="0" baseline="0" dirty="0"/>
              <a:t>We need a progression of speed skills from U12 to FIS...Where does speed at U14 fit into this?</a:t>
            </a:r>
          </a:p>
          <a:p>
            <a:pPr marL="171450" indent="-171450">
              <a:buFontTx/>
              <a:buChar char="-"/>
            </a:pPr>
            <a:r>
              <a:rPr lang="is-IS" b="0" baseline="0" dirty="0"/>
              <a:t>Reduce amount of racing and work more on skills needed to ski at speed (terrain, gliding, tucking)</a:t>
            </a:r>
          </a:p>
          <a:p>
            <a:pPr marL="171450" indent="-171450">
              <a:buFontTx/>
              <a:buChar char="-"/>
            </a:pPr>
            <a:r>
              <a:rPr lang="is-IS" b="0" baseline="0" dirty="0"/>
              <a:t>Push Speed events back into Feb? Pod Cup?</a:t>
            </a:r>
          </a:p>
          <a:p>
            <a:pPr marL="171450" indent="-171450">
              <a:buFontTx/>
              <a:buChar char="-"/>
            </a:pPr>
            <a:r>
              <a:rPr lang="is-IS" b="0" baseline="0" dirty="0"/>
              <a:t>Use of SG skis for racing? U16 GS ski...</a:t>
            </a:r>
          </a:p>
          <a:p>
            <a:pPr marL="0" indent="0">
              <a:buFontTx/>
              <a:buNone/>
            </a:pPr>
            <a:endParaRPr lang="is-IS" b="0" baseline="0" dirty="0"/>
          </a:p>
          <a:p>
            <a:pPr marL="0" indent="0">
              <a:buFontTx/>
              <a:buNone/>
            </a:pPr>
            <a:endParaRPr lang="is-IS" b="0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CF591-9995-5A4D-9C7B-4351958F17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93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CF591-9995-5A4D-9C7B-4351958F17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4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AOAC:</a:t>
            </a:r>
          </a:p>
          <a:p>
            <a:r>
              <a:rPr lang="en-US" b="0" dirty="0"/>
              <a:t>Great</a:t>
            </a:r>
            <a:r>
              <a:rPr lang="en-US" b="0" baseline="0" dirty="0"/>
              <a:t> group to work with with timely meetings, discussions and action items making all accountable under direction of Robyn and Kip</a:t>
            </a:r>
          </a:p>
          <a:p>
            <a:r>
              <a:rPr lang="en-US" b="0" baseline="0" dirty="0"/>
              <a:t>Continuity between age groups</a:t>
            </a:r>
          </a:p>
          <a:p>
            <a:endParaRPr lang="en-US" b="0" baseline="0" dirty="0"/>
          </a:p>
          <a:p>
            <a:r>
              <a:rPr lang="en-US" b="1" baseline="0" dirty="0"/>
              <a:t>Programming:</a:t>
            </a:r>
          </a:p>
          <a:p>
            <a:r>
              <a:rPr lang="en-US" b="0" baseline="0" dirty="0"/>
              <a:t>Goals for </a:t>
            </a:r>
            <a:r>
              <a:rPr lang="en-US" b="0" baseline="0" dirty="0" err="1"/>
              <a:t>for</a:t>
            </a:r>
            <a:r>
              <a:rPr lang="en-US" b="0" baseline="0" dirty="0"/>
              <a:t> the season…</a:t>
            </a:r>
            <a:r>
              <a:rPr lang="en-US" b="0" baseline="0" dirty="0" err="1"/>
              <a:t>OCup</a:t>
            </a:r>
            <a:r>
              <a:rPr lang="en-US" b="0" baseline="0" dirty="0"/>
              <a:t> Finals…Selections data…Marquee events (Mid Winter)</a:t>
            </a:r>
          </a:p>
          <a:p>
            <a:endParaRPr lang="en-US" b="0" baseline="0" dirty="0"/>
          </a:p>
          <a:p>
            <a:r>
              <a:rPr lang="en-US" b="1" baseline="0" dirty="0"/>
              <a:t>Highlights:</a:t>
            </a:r>
          </a:p>
          <a:p>
            <a:pPr marL="171450" indent="-171450">
              <a:buFontTx/>
              <a:buChar char="-"/>
            </a:pPr>
            <a:r>
              <a:rPr lang="en-US" b="0" baseline="0" dirty="0"/>
              <a:t>Mid Winters</a:t>
            </a:r>
          </a:p>
          <a:p>
            <a:pPr marL="171450" indent="-171450">
              <a:buFontTx/>
              <a:buChar char="-"/>
            </a:pPr>
            <a:r>
              <a:rPr lang="en-US" b="0" baseline="0" dirty="0" err="1"/>
              <a:t>OCup</a:t>
            </a:r>
            <a:r>
              <a:rPr lang="en-US" b="0" baseline="0" dirty="0"/>
              <a:t> Finals</a:t>
            </a:r>
          </a:p>
          <a:p>
            <a:pPr marL="171450" indent="-171450">
              <a:buFontTx/>
              <a:buChar char="-"/>
            </a:pPr>
            <a:r>
              <a:rPr lang="en-US" b="0" baseline="0" dirty="0"/>
              <a:t>Duals</a:t>
            </a:r>
          </a:p>
          <a:p>
            <a:pPr marL="171450" indent="-171450">
              <a:buFontTx/>
              <a:buChar char="-"/>
            </a:pPr>
            <a:r>
              <a:rPr lang="en-US" b="0" baseline="0" dirty="0" err="1"/>
              <a:t>CanAms</a:t>
            </a:r>
            <a:endParaRPr lang="en-US" b="0" baseline="0" dirty="0"/>
          </a:p>
          <a:p>
            <a:pPr marL="0" indent="0">
              <a:buFontTx/>
              <a:buNone/>
            </a:pPr>
            <a:endParaRPr lang="en-US" b="0" baseline="0" dirty="0"/>
          </a:p>
          <a:p>
            <a:pPr marL="0" indent="0">
              <a:buFontTx/>
              <a:buNone/>
            </a:pPr>
            <a:r>
              <a:rPr lang="en-US" b="1" baseline="0" dirty="0"/>
              <a:t>Looking ahead:</a:t>
            </a:r>
          </a:p>
          <a:p>
            <a:pPr marL="171450" indent="-171450">
              <a:buFontTx/>
              <a:buChar char="-"/>
            </a:pPr>
            <a:r>
              <a:rPr lang="en-US" b="0" baseline="0" dirty="0"/>
              <a:t>Improvement &amp; Progression</a:t>
            </a:r>
            <a:r>
              <a:rPr lang="is-IS" b="0" baseline="0" dirty="0"/>
              <a:t>…not radical?</a:t>
            </a:r>
          </a:p>
          <a:p>
            <a:pPr marL="171450" indent="-171450">
              <a:buFontTx/>
              <a:buChar char="-"/>
            </a:pPr>
            <a:r>
              <a:rPr lang="is-IS" b="0" baseline="0" dirty="0"/>
              <a:t>Steps?</a:t>
            </a:r>
          </a:p>
          <a:p>
            <a:pPr marL="171450" indent="-171450">
              <a:buFontTx/>
              <a:buChar char="-"/>
            </a:pPr>
            <a:r>
              <a:rPr lang="is-IS" b="0" baseline="0" dirty="0"/>
              <a:t>Collaborative</a:t>
            </a:r>
            <a:endParaRPr lang="en-US" b="0" baseline="0" dirty="0"/>
          </a:p>
          <a:p>
            <a:pPr marL="171450" indent="-171450">
              <a:buFontTx/>
              <a:buChar char="-"/>
            </a:pPr>
            <a:endParaRPr lang="en-US" b="0" baseline="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5CFD6-4E1E-4D58-8FC3-C1FAAE9149F6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08543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1" baseline="0" dirty="0" err="1"/>
              <a:t>OCup</a:t>
            </a:r>
            <a:r>
              <a:rPr lang="en-US" b="1" baseline="0" dirty="0"/>
              <a:t> Finals quota:</a:t>
            </a:r>
          </a:p>
          <a:p>
            <a:pPr marL="171450" indent="-171450">
              <a:buFontTx/>
              <a:buChar char="-"/>
            </a:pPr>
            <a:r>
              <a:rPr lang="en-US" b="0" baseline="0" dirty="0"/>
              <a:t>Better athlete experience </a:t>
            </a:r>
          </a:p>
          <a:p>
            <a:pPr marL="171450" indent="-171450">
              <a:buFontTx/>
              <a:buChar char="-"/>
            </a:pPr>
            <a:r>
              <a:rPr lang="en-US" b="0" baseline="0" dirty="0"/>
              <a:t>Manage fatigue</a:t>
            </a:r>
          </a:p>
          <a:p>
            <a:pPr marL="171450" indent="-171450">
              <a:buFontTx/>
              <a:buChar char="-"/>
            </a:pPr>
            <a:r>
              <a:rPr lang="en-US" b="0" baseline="0" dirty="0"/>
              <a:t>”Provincial Championship” should bring together the best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baseline="0" dirty="0"/>
              <a:t>Make series more manageable for ROC’s </a:t>
            </a:r>
          </a:p>
          <a:p>
            <a:pPr marL="0" indent="0">
              <a:buFontTx/>
              <a:buNone/>
            </a:pPr>
            <a:endParaRPr lang="is-IS" b="1" baseline="0" dirty="0"/>
          </a:p>
          <a:p>
            <a:pPr marL="0" indent="0">
              <a:buFontTx/>
              <a:buNone/>
            </a:pPr>
            <a:r>
              <a:rPr lang="is-IS" b="1" baseline="0" dirty="0"/>
              <a:t>Mid Winters: (SG/GS/SL/Dual)</a:t>
            </a:r>
          </a:p>
          <a:p>
            <a:pPr marL="0" indent="0">
              <a:buFontTx/>
              <a:buNone/>
            </a:pPr>
            <a:r>
              <a:rPr lang="en-US" b="0" baseline="0" dirty="0"/>
              <a:t>E</a:t>
            </a:r>
            <a:r>
              <a:rPr lang="is-IS" b="0" baseline="0" dirty="0"/>
              <a:t>xposure to multi discipline event before Provincials/ Open to all!!! </a:t>
            </a:r>
            <a:r>
              <a:rPr lang="en-US" b="0" baseline="0" dirty="0"/>
              <a:t>I</a:t>
            </a:r>
            <a:r>
              <a:rPr lang="is-IS" b="0" baseline="0" dirty="0"/>
              <a:t>n SOD without pressure cooker intensity of finals</a:t>
            </a:r>
          </a:p>
          <a:p>
            <a:pPr marL="0" indent="0">
              <a:buFontTx/>
              <a:buNone/>
            </a:pPr>
            <a:r>
              <a:rPr lang="is-IS" b="1" baseline="0" dirty="0"/>
              <a:t>Testing of dual event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S</a:t>
            </a:r>
            <a:r>
              <a:rPr lang="is-IS" b="0" baseline="0" dirty="0"/>
              <a:t>eeding and reverse 30 second run to match Finals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b="0" baseline="0" dirty="0"/>
              <a:t>Parent education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b="0" baseline="0" dirty="0"/>
          </a:p>
          <a:p>
            <a:pPr marL="0" indent="0">
              <a:buFontTx/>
              <a:buNone/>
            </a:pPr>
            <a:r>
              <a:rPr lang="is-IS" b="1" baseline="0" dirty="0"/>
              <a:t>O</a:t>
            </a:r>
            <a:r>
              <a:rPr lang="en-US" b="1" baseline="0" dirty="0"/>
              <a:t>Cup Finals selections:</a:t>
            </a:r>
          </a:p>
          <a:p>
            <a:pPr marL="171450" indent="-171450">
              <a:buFontTx/>
              <a:buChar char="-"/>
            </a:pPr>
            <a:r>
              <a:rPr lang="en-US" b="0" baseline="0" dirty="0"/>
              <a:t>Use of single runs to </a:t>
            </a:r>
            <a:r>
              <a:rPr lang="en-US" b="0" baseline="0" dirty="0" err="1"/>
              <a:t>aquire</a:t>
            </a:r>
            <a:r>
              <a:rPr lang="en-US" b="0" baseline="0" dirty="0"/>
              <a:t> more data and make each run count </a:t>
            </a:r>
          </a:p>
          <a:p>
            <a:pPr marL="171450" indent="-171450">
              <a:buFontTx/>
              <a:buChar char="-"/>
            </a:pPr>
            <a:r>
              <a:rPr lang="en-US" b="0" baseline="0" dirty="0"/>
              <a:t> “best of” format could allow for teams or athletes not doing all events</a:t>
            </a:r>
          </a:p>
          <a:p>
            <a:pPr marL="171450" indent="-171450">
              <a:buFontTx/>
              <a:buChar char="-"/>
            </a:pPr>
            <a:endParaRPr lang="en-US" b="0" baseline="0" dirty="0"/>
          </a:p>
          <a:p>
            <a:pPr marL="0" indent="0">
              <a:buFontTx/>
              <a:buNone/>
            </a:pPr>
            <a:r>
              <a:rPr lang="en-US" b="1" baseline="0" dirty="0"/>
              <a:t>SOD Championship:</a:t>
            </a:r>
          </a:p>
          <a:p>
            <a:pPr marL="0" indent="0">
              <a:buFontTx/>
              <a:buNone/>
            </a:pPr>
            <a:r>
              <a:rPr lang="en-US" b="0" baseline="0" dirty="0"/>
              <a:t>- U14/16 open to SOD Cup &amp; </a:t>
            </a:r>
            <a:r>
              <a:rPr lang="en-US" b="0" baseline="0" dirty="0" err="1"/>
              <a:t>OCup</a:t>
            </a:r>
            <a:r>
              <a:rPr lang="en-US" b="0" baseline="0" dirty="0"/>
              <a:t> athletes where top 10 was a mix of both</a:t>
            </a:r>
            <a:r>
              <a:rPr lang="is-IS" b="0" baseline="0" dirty="0"/>
              <a:t>…U14 &amp; 16 racing together</a:t>
            </a:r>
            <a:endParaRPr lang="en-US" b="0" baseline="0" dirty="0"/>
          </a:p>
          <a:p>
            <a:pPr marL="0" indent="0">
              <a:buFontTx/>
              <a:buNone/>
            </a:pPr>
            <a:endParaRPr lang="is-IS" b="0" baseline="0" dirty="0"/>
          </a:p>
          <a:p>
            <a:pPr marL="0" indent="0">
              <a:buFontTx/>
              <a:buNone/>
            </a:pPr>
            <a:endParaRPr lang="is-IS" b="0" baseline="0" dirty="0"/>
          </a:p>
          <a:p>
            <a:pPr marL="0" indent="0">
              <a:buFontTx/>
              <a:buNone/>
            </a:pPr>
            <a:endParaRPr lang="is-IS" b="0" baseline="0" dirty="0"/>
          </a:p>
          <a:p>
            <a:pPr marL="0" lvl="0" indent="0">
              <a:buFontTx/>
              <a:buNone/>
            </a:pPr>
            <a:endParaRPr lang="is-IS" b="0" baseline="0" dirty="0"/>
          </a:p>
          <a:p>
            <a:pPr marL="0" lvl="0" indent="0">
              <a:buFontTx/>
              <a:buNone/>
            </a:pPr>
            <a:endParaRPr lang="is-IS" b="0" baseline="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5CFD6-4E1E-4D58-8FC3-C1FAAE9149F6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03039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CF591-9995-5A4D-9C7B-4351958F17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31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March Break</a:t>
            </a:r>
          </a:p>
          <a:p>
            <a:r>
              <a:rPr lang="en-US" b="1" dirty="0"/>
              <a:t>SG: </a:t>
            </a:r>
            <a:r>
              <a:rPr lang="en-US" dirty="0"/>
              <a:t>1 run race without training or free ski before hand</a:t>
            </a:r>
            <a:r>
              <a:rPr lang="is-IS" dirty="0"/>
              <a:t>…free ski was done on day</a:t>
            </a:r>
            <a:r>
              <a:rPr lang="is-IS" baseline="0" dirty="0"/>
              <a:t> before provincials where hill was open for free skiing </a:t>
            </a:r>
          </a:p>
          <a:p>
            <a:r>
              <a:rPr lang="is-IS" b="1" baseline="0" dirty="0"/>
              <a:t>SL/ GS</a:t>
            </a:r>
            <a:r>
              <a:rPr lang="is-IS" baseline="0" dirty="0"/>
              <a:t>: These were good events overall and well run</a:t>
            </a:r>
          </a:p>
          <a:p>
            <a:r>
              <a:rPr lang="is-IS" b="1" baseline="0" dirty="0"/>
              <a:t>Observations:</a:t>
            </a:r>
          </a:p>
          <a:p>
            <a:r>
              <a:rPr lang="is-IS" b="0" baseline="0" dirty="0"/>
              <a:t>- 180 is manageable but max</a:t>
            </a:r>
          </a:p>
          <a:p>
            <a:pPr marL="171450" indent="-171450">
              <a:buFontTx/>
              <a:buChar char="-"/>
            </a:pPr>
            <a:r>
              <a:rPr lang="is-IS" b="0" baseline="0" dirty="0"/>
              <a:t>Dual was a very exciting event...athlete, coach, spectator...it was also a great “equalizer” as it did not advantage bigger kids in fact, it seemed to advantage smaller kids with better skills </a:t>
            </a:r>
          </a:p>
          <a:p>
            <a:pPr marL="171450" indent="-171450">
              <a:buFontTx/>
              <a:buChar char="-"/>
            </a:pPr>
            <a:r>
              <a:rPr lang="is-IS" b="0" baseline="0" dirty="0"/>
              <a:t>Course setting needs to be better as whole to match the event...what do we want a “championship” set to look like? No tricks, rythmical, challenging, variable???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CF591-9995-5A4D-9C7B-4351958F17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1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Challenging terrain and hard snow for GS/SG &amp; snow conditions for SL(ruts)</a:t>
            </a:r>
          </a:p>
          <a:p>
            <a:r>
              <a:rPr lang="en-US" dirty="0"/>
              <a:t>Skills was</a:t>
            </a:r>
            <a:r>
              <a:rPr lang="en-US" baseline="0" dirty="0"/>
              <a:t> a big focus but cancelled due to weather</a:t>
            </a:r>
          </a:p>
          <a:p>
            <a:r>
              <a:rPr lang="en-US" b="1" baseline="0" dirty="0"/>
              <a:t>Team Ontario:</a:t>
            </a:r>
          </a:p>
          <a:p>
            <a:pPr marL="171450" indent="-171450">
              <a:buFontTx/>
              <a:buChar char="-"/>
            </a:pPr>
            <a:r>
              <a:rPr lang="en-US" b="0" baseline="0" dirty="0"/>
              <a:t>2 day training camp</a:t>
            </a:r>
            <a:r>
              <a:rPr lang="is-IS" b="0" baseline="0" dirty="0"/>
              <a:t>…Teammate values contract, team meetings, parent meeting dealing with expectations</a:t>
            </a:r>
          </a:p>
          <a:p>
            <a:pPr marL="171450" indent="-171450">
              <a:buFontTx/>
              <a:buChar char="-"/>
            </a:pPr>
            <a:r>
              <a:rPr lang="is-IS" b="0" baseline="0" dirty="0"/>
              <a:t>Event dayly recognition of best teammate</a:t>
            </a:r>
          </a:p>
          <a:p>
            <a:pPr marL="171450" indent="-171450">
              <a:buFontTx/>
              <a:buChar char="-"/>
            </a:pPr>
            <a:r>
              <a:rPr lang="en-US" b="0" baseline="0" dirty="0"/>
              <a:t>T</a:t>
            </a:r>
            <a:r>
              <a:rPr lang="is-IS" b="0" baseline="0" dirty="0"/>
              <a:t>echnology restrictions and punishment</a:t>
            </a:r>
          </a:p>
          <a:p>
            <a:pPr marL="0" indent="0">
              <a:buFontTx/>
              <a:buNone/>
            </a:pPr>
            <a:r>
              <a:rPr lang="is-IS" b="1" baseline="0" dirty="0"/>
              <a:t>Performance:</a:t>
            </a:r>
          </a:p>
          <a:p>
            <a:pPr marL="171450" indent="-171450">
              <a:buFontTx/>
              <a:buChar char="-"/>
            </a:pPr>
            <a:r>
              <a:rPr lang="is-IS" b="0" baseline="0" dirty="0"/>
              <a:t>6 top 10’s with many more opportunities</a:t>
            </a:r>
          </a:p>
          <a:p>
            <a:pPr marL="171450" indent="-171450">
              <a:buFontTx/>
              <a:buChar char="-"/>
            </a:pPr>
            <a:r>
              <a:rPr lang="is-IS" b="0" baseline="0" dirty="0"/>
              <a:t>SL??? We had difficulty dealing with tough conditions (a bit of terrain, tight sets...Combo’s etc...)</a:t>
            </a:r>
          </a:p>
          <a:p>
            <a:pPr marL="171450" indent="-171450">
              <a:buFontTx/>
              <a:buChar char="-"/>
            </a:pPr>
            <a:r>
              <a:rPr lang="en-US" b="0" baseline="0" dirty="0"/>
              <a:t>We can do much better</a:t>
            </a:r>
          </a:p>
          <a:p>
            <a:pPr marL="171450" indent="-171450">
              <a:buFontTx/>
              <a:buChar char="-"/>
            </a:pPr>
            <a:endParaRPr lang="is-I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CF591-9995-5A4D-9C7B-4351958F17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58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CF591-9995-5A4D-9C7B-4351958F17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95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CF591-9995-5A4D-9C7B-4351958F17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99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Random/ Reverse</a:t>
            </a:r>
          </a:p>
          <a:p>
            <a:r>
              <a:rPr lang="en-US" b="0" dirty="0"/>
              <a:t>Every run</a:t>
            </a:r>
            <a:r>
              <a:rPr lang="en-US" b="0" baseline="0" dirty="0"/>
              <a:t> </a:t>
            </a:r>
            <a:r>
              <a:rPr lang="en-US" b="0" dirty="0"/>
              <a:t>counts!!!</a:t>
            </a:r>
          </a:p>
          <a:p>
            <a:endParaRPr lang="en-US" b="1" dirty="0"/>
          </a:p>
          <a:p>
            <a:r>
              <a:rPr lang="en-US" b="1" dirty="0"/>
              <a:t>Single run vs combined:</a:t>
            </a:r>
          </a:p>
          <a:p>
            <a:r>
              <a:rPr lang="en-US" b="0" dirty="0"/>
              <a:t>Almost the whole rest of the country uses 1 run races at U14</a:t>
            </a:r>
          </a:p>
          <a:p>
            <a:r>
              <a:rPr lang="en-US" b="0" dirty="0"/>
              <a:t>Could help simplify selection data</a:t>
            </a:r>
          </a:p>
          <a:p>
            <a:r>
              <a:rPr lang="en-US" b="0" dirty="0"/>
              <a:t>Quebec success at </a:t>
            </a:r>
            <a:r>
              <a:rPr lang="en-US" b="0" dirty="0" err="1"/>
              <a:t>CanAMs</a:t>
            </a:r>
            <a:r>
              <a:rPr lang="en-US" b="0" dirty="0"/>
              <a:t> &amp; U16 Nat’s </a:t>
            </a:r>
          </a:p>
          <a:p>
            <a:endParaRPr lang="en-US" b="1" dirty="0"/>
          </a:p>
          <a:p>
            <a:r>
              <a:rPr lang="en-US" b="1" dirty="0"/>
              <a:t>Goal:</a:t>
            </a:r>
          </a:p>
          <a:p>
            <a:r>
              <a:rPr lang="en-US" b="0" dirty="0"/>
              <a:t>Develop</a:t>
            </a:r>
            <a:r>
              <a:rPr lang="en-US" b="0" baseline="0" dirty="0"/>
              <a:t> more versatile racers</a:t>
            </a:r>
            <a:r>
              <a:rPr lang="is-IS" b="0" baseline="0" dirty="0"/>
              <a:t>…able to ski all conditions</a:t>
            </a:r>
            <a:endParaRPr lang="en-US" b="0" baseline="0" dirty="0"/>
          </a:p>
          <a:p>
            <a:r>
              <a:rPr lang="en-US" b="0" baseline="0" dirty="0"/>
              <a:t>“Learn to Race” stage</a:t>
            </a:r>
            <a:r>
              <a:rPr lang="is-IS" b="0" baseline="0" dirty="0"/>
              <a:t>…there should be a progression</a:t>
            </a:r>
          </a:p>
          <a:p>
            <a:r>
              <a:rPr lang="is-IS" b="0" baseline="0" dirty="0"/>
              <a:t>Tactics?</a:t>
            </a:r>
          </a:p>
          <a:p>
            <a:r>
              <a:rPr lang="is-IS" b="0" baseline="0" dirty="0"/>
              <a:t>Engagement? </a:t>
            </a:r>
          </a:p>
          <a:p>
            <a:r>
              <a:rPr lang="is-IS" b="0" baseline="0" dirty="0"/>
              <a:t>Atmosphere?</a:t>
            </a:r>
          </a:p>
          <a:p>
            <a:endParaRPr lang="is-IS" b="0" baseline="0" dirty="0"/>
          </a:p>
          <a:p>
            <a:endParaRPr lang="is-IS" b="0" baseline="0" dirty="0"/>
          </a:p>
          <a:p>
            <a:endParaRPr lang="en-US" b="0" baseline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CF591-9995-5A4D-9C7B-4351958F17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14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5186-47C2-48D1-96E7-B9FDE39E2005}" type="datetime1">
              <a:rPr lang="en-CA" smtClean="0"/>
              <a:t>2018-05-06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203A-75D2-4BF8-BCD1-4CD9FE7E7DB7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592" y="548680"/>
            <a:ext cx="1154816" cy="163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1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4476A-DC93-4D50-B85F-6CBC1F76AEB2}" type="datetime1">
              <a:rPr lang="en-CA" smtClean="0"/>
              <a:t>2018-05-06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203A-75D2-4BF8-BCD1-4CD9FE7E7DB7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5699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CECC-E93D-4B64-A1B9-93E9B4A3AA7E}" type="datetime1">
              <a:rPr lang="en-CA" smtClean="0"/>
              <a:t>2018-05-06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203A-75D2-4BF8-BCD1-4CD9FE7E7DB7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2341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C7B0-1641-40B8-8302-B4ACE2D64D75}" type="datetimeFigureOut">
              <a:rPr lang="en-CA" smtClean="0"/>
              <a:t>2018-05-06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D653A-34A4-4606-BE5B-E1A7DFC90E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86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C7B0-1641-40B8-8302-B4ACE2D64D75}" type="datetimeFigureOut">
              <a:rPr lang="en-CA" smtClean="0"/>
              <a:t>2018-05-06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D653A-34A4-4606-BE5B-E1A7DFC90E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851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C7B0-1641-40B8-8302-B4ACE2D64D75}" type="datetimeFigureOut">
              <a:rPr lang="en-CA" smtClean="0"/>
              <a:t>2018-05-06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D653A-34A4-4606-BE5B-E1A7DFC90E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672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C7B0-1641-40B8-8302-B4ACE2D64D75}" type="datetimeFigureOut">
              <a:rPr lang="en-CA" smtClean="0"/>
              <a:t>2018-05-06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D653A-34A4-4606-BE5B-E1A7DFC90E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742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C7B0-1641-40B8-8302-B4ACE2D64D75}" type="datetimeFigureOut">
              <a:rPr lang="en-CA" smtClean="0"/>
              <a:t>2018-05-06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D653A-34A4-4606-BE5B-E1A7DFC90E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909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C7B0-1641-40B8-8302-B4ACE2D64D75}" type="datetimeFigureOut">
              <a:rPr lang="en-CA" smtClean="0"/>
              <a:t>2018-05-06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D653A-34A4-4606-BE5B-E1A7DFC90E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421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C7B0-1641-40B8-8302-B4ACE2D64D75}" type="datetimeFigureOut">
              <a:rPr lang="en-CA" smtClean="0"/>
              <a:t>2018-05-06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D653A-34A4-4606-BE5B-E1A7DFC90E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132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C7B0-1641-40B8-8302-B4ACE2D64D75}" type="datetimeFigureOut">
              <a:rPr lang="en-CA" smtClean="0"/>
              <a:t>2018-05-06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D653A-34A4-4606-BE5B-E1A7DFC90E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099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55A5-E861-4046-8266-9445EC772CF4}" type="datetime1">
              <a:rPr lang="en-CA" smtClean="0"/>
              <a:t>2018-05-06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203A-75D2-4BF8-BCD1-4CD9FE7E7DB7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805264"/>
            <a:ext cx="650760" cy="92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5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C7B0-1641-40B8-8302-B4ACE2D64D75}" type="datetimeFigureOut">
              <a:rPr lang="en-CA" smtClean="0"/>
              <a:t>2018-05-06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D653A-34A4-4606-BE5B-E1A7DFC90E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479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C7B0-1641-40B8-8302-B4ACE2D64D75}" type="datetimeFigureOut">
              <a:rPr lang="en-CA" smtClean="0"/>
              <a:t>2018-05-06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D653A-34A4-4606-BE5B-E1A7DFC90E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720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C7B0-1641-40B8-8302-B4ACE2D64D75}" type="datetimeFigureOut">
              <a:rPr lang="en-CA" smtClean="0"/>
              <a:t>2018-05-06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D653A-34A4-4606-BE5B-E1A7DFC90E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071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86E6F-2A46-41F3-83D0-80DED2C2B486}" type="datetime1">
              <a:rPr lang="en-CA" smtClean="0"/>
              <a:t>2018-05-06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203A-75D2-4BF8-BCD1-4CD9FE7E7DB7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3904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C4DF7-E9DC-4D93-9812-EE454A3B7410}" type="datetime1">
              <a:rPr lang="en-CA" smtClean="0"/>
              <a:t>2018-05-06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203A-75D2-4BF8-BCD1-4CD9FE7E7DB7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0626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0150A-A8B1-418F-A2DC-CAEE47F05256}" type="datetime1">
              <a:rPr lang="en-CA" smtClean="0"/>
              <a:t>2018-05-06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203A-75D2-4BF8-BCD1-4CD9FE7E7DB7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6703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D858-885B-477C-8F1F-5DACCD3A68D8}" type="datetime1">
              <a:rPr lang="en-CA" smtClean="0"/>
              <a:t>2018-05-06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203A-75D2-4BF8-BCD1-4CD9FE7E7DB7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731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774-1AEA-4E6B-837C-18D406BB9661}" type="datetime1">
              <a:rPr lang="en-CA" smtClean="0"/>
              <a:t>2018-05-06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203A-75D2-4BF8-BCD1-4CD9FE7E7DB7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945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E9AA-E4BD-416C-975E-9F13A7E7A437}" type="datetime1">
              <a:rPr lang="en-CA" smtClean="0"/>
              <a:t>2018-05-06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203A-75D2-4BF8-BCD1-4CD9FE7E7DB7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9421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4135-E875-497D-812A-B21EEAD3BD52}" type="datetime1">
              <a:rPr lang="en-CA" smtClean="0"/>
              <a:t>2018-05-06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203A-75D2-4BF8-BCD1-4CD9FE7E7DB7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5823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7F22C-07D0-4380-BDF7-C32D8688C9D5}" type="datetime1">
              <a:rPr lang="en-CA" smtClean="0"/>
              <a:t>2018-05-06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4203A-75D2-4BF8-BCD1-4CD9FE7E7DB7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1715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7C7B0-1641-40B8-8302-B4ACE2D64D75}" type="datetimeFigureOut">
              <a:rPr lang="en-CA" smtClean="0"/>
              <a:t>2018-05-06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D653A-34A4-4606-BE5B-E1A7DFC90E77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052" y="212204"/>
            <a:ext cx="1941604" cy="170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6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2672473"/>
            <a:ext cx="7200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152650" algn="l"/>
              </a:tabLst>
            </a:pPr>
            <a:r>
              <a:rPr lang="en-CA" sz="5400" b="1" dirty="0">
                <a:solidFill>
                  <a:srgbClr val="E42B2B"/>
                </a:solidFill>
              </a:rPr>
              <a:t>AOA U14 Report</a:t>
            </a:r>
            <a:br>
              <a:rPr lang="en-CA" sz="5400" dirty="0">
                <a:solidFill>
                  <a:srgbClr val="FF6600"/>
                </a:solidFill>
              </a:rPr>
            </a:br>
            <a:r>
              <a:rPr lang="en-CA" sz="5400" dirty="0">
                <a:solidFill>
                  <a:srgbClr val="FF6600"/>
                </a:solidFill>
              </a:rPr>
              <a:t>Jacques Reid</a:t>
            </a:r>
          </a:p>
          <a:p>
            <a:pPr algn="ctr">
              <a:tabLst>
                <a:tab pos="2152650" algn="l"/>
              </a:tabLst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May 5-6, 2018</a:t>
            </a:r>
            <a:br>
              <a:rPr lang="en-CA" sz="28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Caledon Ski Club</a:t>
            </a:r>
          </a:p>
        </p:txBody>
      </p:sp>
    </p:spTree>
    <p:extLst>
      <p:ext uri="{BB962C8B-B14F-4D97-AF65-F5344CB8AC3E}">
        <p14:creationId xmlns:p14="http://schemas.microsoft.com/office/powerpoint/2010/main" val="38407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1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6851104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C0427"/>
                </a:solidFill>
              </a:rPr>
              <a:t>RACE FORMAT OBSERVATIONS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Random/ Reverse</a:t>
            </a:r>
          </a:p>
          <a:p>
            <a:pPr lvl="1"/>
            <a:r>
              <a:rPr lang="en-US" dirty="0"/>
              <a:t>2 Seasons</a:t>
            </a:r>
          </a:p>
          <a:p>
            <a:pPr lvl="1"/>
            <a:r>
              <a:rPr lang="en-US" dirty="0"/>
              <a:t>Pros &amp; Cons</a:t>
            </a:r>
          </a:p>
          <a:p>
            <a:pPr lvl="1"/>
            <a:r>
              <a:rPr lang="en-US" dirty="0"/>
              <a:t>Similar format used across Canada at U14</a:t>
            </a:r>
          </a:p>
          <a:p>
            <a:r>
              <a:rPr lang="en-US" dirty="0"/>
              <a:t>Single run vs Combined result</a:t>
            </a:r>
          </a:p>
          <a:p>
            <a:pPr lvl="1"/>
            <a:r>
              <a:rPr lang="en-US" dirty="0"/>
              <a:t>1 run = 1 race?</a:t>
            </a:r>
          </a:p>
          <a:p>
            <a:pPr lvl="1"/>
            <a:r>
              <a:rPr lang="en-US" dirty="0"/>
              <a:t>Mix of the two</a:t>
            </a:r>
          </a:p>
          <a:p>
            <a:pPr lvl="1"/>
            <a:r>
              <a:rPr lang="en-US" dirty="0"/>
              <a:t>Single runs used for selections only</a:t>
            </a:r>
          </a:p>
          <a:p>
            <a:r>
              <a:rPr lang="en-US" dirty="0"/>
              <a:t>What is the goal?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3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296" y="274638"/>
            <a:ext cx="6851104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C0427"/>
                </a:solidFill>
              </a:rPr>
              <a:t>ATHLETICS &amp; SKILL LEVEL OBSERVATIONS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Room for improvement</a:t>
            </a:r>
          </a:p>
          <a:p>
            <a:pPr>
              <a:lnSpc>
                <a:spcPct val="150000"/>
              </a:lnSpc>
            </a:pPr>
            <a:r>
              <a:rPr lang="en-US" dirty="0"/>
              <a:t>Good skills…in the gates…straightforward terrain</a:t>
            </a:r>
          </a:p>
          <a:p>
            <a:pPr>
              <a:lnSpc>
                <a:spcPct val="150000"/>
              </a:lnSpc>
            </a:pPr>
            <a:r>
              <a:rPr lang="en-US" dirty="0"/>
              <a:t>Ski Racing Fundamentals need to be “engrained”</a:t>
            </a:r>
          </a:p>
          <a:p>
            <a:pPr>
              <a:lnSpc>
                <a:spcPct val="150000"/>
              </a:lnSpc>
            </a:pPr>
            <a:r>
              <a:rPr lang="en-US" dirty="0"/>
              <a:t>SL???</a:t>
            </a:r>
          </a:p>
          <a:p>
            <a:pPr>
              <a:lnSpc>
                <a:spcPct val="150000"/>
              </a:lnSpc>
            </a:pPr>
            <a:r>
              <a:rPr lang="en-US" dirty="0"/>
              <a:t>How do we get there???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2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6851104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C0427"/>
                </a:solidFill>
              </a:rPr>
              <a:t>LOOKING AHEAD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Race less?</a:t>
            </a:r>
          </a:p>
          <a:p>
            <a:pPr lvl="1"/>
            <a:r>
              <a:rPr lang="en-US" dirty="0"/>
              <a:t>6 Starts before Finals/ Not 9</a:t>
            </a:r>
          </a:p>
          <a:p>
            <a:pPr lvl="1"/>
            <a:r>
              <a:rPr lang="en-US" dirty="0"/>
              <a:t>2 in Jan/ 3 Mid W/ 1 speed in Feb</a:t>
            </a:r>
          </a:p>
          <a:p>
            <a:r>
              <a:rPr lang="en-US" dirty="0"/>
              <a:t>Prolong SOD season into MAR &amp; APR</a:t>
            </a:r>
          </a:p>
          <a:p>
            <a:r>
              <a:rPr lang="en-US" dirty="0"/>
              <a:t>Skills days?</a:t>
            </a:r>
          </a:p>
          <a:p>
            <a:pPr lvl="1"/>
            <a:r>
              <a:rPr lang="en-US" dirty="0"/>
              <a:t>Include in Mid Winters/ remove SG</a:t>
            </a:r>
          </a:p>
          <a:p>
            <a:pPr lvl="1"/>
            <a:r>
              <a:rPr lang="en-US" dirty="0"/>
              <a:t>Add to SOD Calendar…Mar before Finals…improvements?</a:t>
            </a:r>
          </a:p>
          <a:p>
            <a:r>
              <a:rPr lang="en-US" dirty="0"/>
              <a:t>Collaborate on Fundamentals</a:t>
            </a:r>
          </a:p>
          <a:p>
            <a:r>
              <a:rPr lang="en-US" dirty="0"/>
              <a:t>Speed Philosophy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09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41000" r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6851104" cy="1143000"/>
          </a:xfrm>
        </p:spPr>
        <p:txBody>
          <a:bodyPr/>
          <a:lstStyle/>
          <a:p>
            <a:r>
              <a:rPr lang="en-US" b="1" dirty="0">
                <a:solidFill>
                  <a:srgbClr val="FC0427"/>
                </a:solidFill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Highlights:</a:t>
            </a:r>
          </a:p>
          <a:p>
            <a:pPr lvl="1"/>
            <a:r>
              <a:rPr lang="en-US" dirty="0"/>
              <a:t>Mid Winter Series</a:t>
            </a:r>
          </a:p>
          <a:p>
            <a:pPr lvl="1"/>
            <a:r>
              <a:rPr lang="en-US" dirty="0"/>
              <a:t>OCUP Finals </a:t>
            </a:r>
          </a:p>
          <a:p>
            <a:pPr lvl="1"/>
            <a:r>
              <a:rPr lang="en-US" dirty="0"/>
              <a:t>Duals</a:t>
            </a:r>
          </a:p>
          <a:p>
            <a:r>
              <a:rPr lang="en-US" dirty="0"/>
              <a:t>Needs Improvement:</a:t>
            </a:r>
          </a:p>
          <a:p>
            <a:pPr lvl="1"/>
            <a:r>
              <a:rPr lang="en-US" dirty="0"/>
              <a:t>Speed Philosophy</a:t>
            </a:r>
          </a:p>
          <a:p>
            <a:pPr lvl="1"/>
            <a:r>
              <a:rPr lang="en-US" dirty="0"/>
              <a:t>Selection system &amp; management</a:t>
            </a:r>
          </a:p>
          <a:p>
            <a:pPr lvl="1"/>
            <a:r>
              <a:rPr lang="en-US" dirty="0"/>
              <a:t>Transparency &amp; Communication of goals</a:t>
            </a:r>
          </a:p>
          <a:p>
            <a:r>
              <a:rPr lang="en-US" dirty="0"/>
              <a:t>Implementation:</a:t>
            </a:r>
          </a:p>
          <a:p>
            <a:pPr lvl="1"/>
            <a:r>
              <a:rPr lang="en-US" dirty="0"/>
              <a:t>SOD U14 coach committee?</a:t>
            </a:r>
          </a:p>
          <a:p>
            <a:pPr lvl="1"/>
            <a:r>
              <a:rPr lang="en-US" dirty="0"/>
              <a:t>Decision timelines</a:t>
            </a:r>
          </a:p>
          <a:p>
            <a:pPr lvl="1"/>
            <a:r>
              <a:rPr lang="en-US" dirty="0"/>
              <a:t>Fall implementation and  Conference Call importance!</a:t>
            </a:r>
          </a:p>
        </p:txBody>
      </p:sp>
    </p:spTree>
    <p:extLst>
      <p:ext uri="{BB962C8B-B14F-4D97-AF65-F5344CB8AC3E}">
        <p14:creationId xmlns:p14="http://schemas.microsoft.com/office/powerpoint/2010/main" val="9575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23317"/>
            <a:ext cx="8229600" cy="445395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AOAC</a:t>
            </a:r>
          </a:p>
          <a:p>
            <a:pPr>
              <a:lnSpc>
                <a:spcPct val="150000"/>
              </a:lnSpc>
            </a:pPr>
            <a:r>
              <a:rPr lang="en-US" dirty="0"/>
              <a:t>Programming</a:t>
            </a:r>
          </a:p>
          <a:p>
            <a:pPr>
              <a:lnSpc>
                <a:spcPct val="150000"/>
              </a:lnSpc>
            </a:pPr>
            <a:r>
              <a:rPr lang="en-US" dirty="0"/>
              <a:t>In Season Highlights</a:t>
            </a:r>
          </a:p>
          <a:p>
            <a:pPr>
              <a:lnSpc>
                <a:spcPct val="150000"/>
              </a:lnSpc>
            </a:pPr>
            <a:r>
              <a:rPr lang="en-US" dirty="0"/>
              <a:t>Looking ahead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1568140" y="332656"/>
            <a:ext cx="6316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E4002B"/>
                </a:solidFill>
              </a:rPr>
              <a:t>U14 Review</a:t>
            </a:r>
            <a:br>
              <a:rPr lang="en-US" sz="3600" b="1" dirty="0">
                <a:solidFill>
                  <a:srgbClr val="E4002B"/>
                </a:solidFill>
              </a:rPr>
            </a:br>
            <a:r>
              <a:rPr lang="en-US" sz="2800" b="1" dirty="0">
                <a:solidFill>
                  <a:srgbClr val="E4002B"/>
                </a:solidFill>
              </a:rPr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9148F7-3893-444C-8F44-79C5F6216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126" y="1462628"/>
            <a:ext cx="3503837" cy="467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4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423317"/>
            <a:ext cx="8229600" cy="445395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60000"/>
              </a:lnSpc>
            </a:pPr>
            <a:r>
              <a:rPr lang="en-US" dirty="0"/>
              <a:t>OCUP Finals quota</a:t>
            </a:r>
          </a:p>
          <a:p>
            <a:pPr>
              <a:lnSpc>
                <a:spcPct val="160000"/>
              </a:lnSpc>
            </a:pPr>
            <a:r>
              <a:rPr lang="en-US" dirty="0"/>
              <a:t>Mid Winter Series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OCUP Finals &amp; </a:t>
            </a:r>
            <a:r>
              <a:rPr lang="en-US" dirty="0" err="1"/>
              <a:t>CanAm</a:t>
            </a:r>
            <a:r>
              <a:rPr lang="en-US" dirty="0"/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Selections: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Single runs for more data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“Best of” for SOD OCUP Series</a:t>
            </a:r>
          </a:p>
          <a:p>
            <a:pPr>
              <a:lnSpc>
                <a:spcPct val="160000"/>
              </a:lnSpc>
            </a:pPr>
            <a:r>
              <a:rPr lang="en-US" dirty="0"/>
              <a:t>SOD Champs for OCUP as well</a:t>
            </a:r>
          </a:p>
          <a:p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1568140" y="332656"/>
            <a:ext cx="6316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E4002B"/>
                </a:solidFill>
              </a:rPr>
              <a:t>U14 Review</a:t>
            </a:r>
            <a:br>
              <a:rPr lang="en-US" sz="3600" b="1" dirty="0">
                <a:solidFill>
                  <a:srgbClr val="E4002B"/>
                </a:solidFill>
              </a:rPr>
            </a:br>
            <a:r>
              <a:rPr lang="en-US" sz="2800" b="1" dirty="0">
                <a:solidFill>
                  <a:srgbClr val="E4002B"/>
                </a:solidFill>
              </a:rPr>
              <a:t>Programming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D018B5-2B73-43E5-A1A2-07750A8F8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1321951"/>
            <a:ext cx="3334722" cy="444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2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6851104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C0427"/>
                </a:solidFill>
                <a:latin typeface="+mn-lt"/>
              </a:rPr>
              <a:t>OCUP FINALS 2017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93" y="2297661"/>
            <a:ext cx="5424677" cy="2761210"/>
          </a:xfrm>
        </p:spPr>
      </p:pic>
      <p:sp>
        <p:nvSpPr>
          <p:cNvPr id="6" name="TextBox 5"/>
          <p:cNvSpPr txBox="1"/>
          <p:nvPr/>
        </p:nvSpPr>
        <p:spPr>
          <a:xfrm>
            <a:off x="5364047" y="2020661"/>
            <a:ext cx="15103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2017 OCUP FINALS</a:t>
            </a:r>
          </a:p>
        </p:txBody>
      </p:sp>
    </p:spTree>
    <p:extLst>
      <p:ext uri="{BB962C8B-B14F-4D97-AF65-F5344CB8AC3E}">
        <p14:creationId xmlns:p14="http://schemas.microsoft.com/office/powerpoint/2010/main" val="160031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6851104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C0427"/>
                </a:solidFill>
                <a:latin typeface="+mn-lt"/>
              </a:rPr>
              <a:t>OCUP FINALS QUOTA 2018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37" y="1974941"/>
            <a:ext cx="3936492" cy="269290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9" y="1974941"/>
            <a:ext cx="4196469" cy="269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5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5000"/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280" y="274638"/>
            <a:ext cx="6851104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C0427"/>
                </a:solidFill>
                <a:latin typeface="+mn-lt"/>
              </a:rPr>
              <a:t>OCUP FINALS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Searchmont</a:t>
            </a:r>
            <a:r>
              <a:rPr lang="en-US" dirty="0"/>
              <a:t> Mar 13-17, 2018</a:t>
            </a:r>
          </a:p>
          <a:p>
            <a:r>
              <a:rPr lang="en-US" dirty="0"/>
              <a:t>SG/ GS/ SL/ Dual</a:t>
            </a:r>
          </a:p>
          <a:p>
            <a:r>
              <a:rPr lang="en-US" dirty="0"/>
              <a:t>Well organized by ROC</a:t>
            </a:r>
          </a:p>
          <a:p>
            <a:r>
              <a:rPr lang="is-IS" dirty="0"/>
              <a:t>Observations:</a:t>
            </a:r>
          </a:p>
          <a:p>
            <a:pPr lvl="1"/>
            <a:r>
              <a:rPr lang="is-IS" dirty="0"/>
              <a:t>180 participants is manageable</a:t>
            </a:r>
          </a:p>
          <a:p>
            <a:pPr lvl="1"/>
            <a:r>
              <a:rPr lang="is-IS" dirty="0"/>
              <a:t>Dual was exciting  but short</a:t>
            </a:r>
          </a:p>
          <a:p>
            <a:pPr lvl="1"/>
            <a:r>
              <a:rPr lang="is-IS" dirty="0"/>
              <a:t>Course Setting needs to match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5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6851104" cy="1143000"/>
          </a:xfrm>
        </p:spPr>
        <p:txBody>
          <a:bodyPr/>
          <a:lstStyle/>
          <a:p>
            <a:r>
              <a:rPr lang="en-US" b="1" dirty="0">
                <a:solidFill>
                  <a:srgbClr val="FC0427"/>
                </a:solidFill>
              </a:rPr>
              <a:t>CANAMS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Sugarloaf, Mar 28 – Apr 1, 2018</a:t>
            </a:r>
          </a:p>
          <a:p>
            <a:r>
              <a:rPr lang="en-US" dirty="0"/>
              <a:t>SG/GS/ SL</a:t>
            </a:r>
            <a:r>
              <a:rPr lang="is-IS" dirty="0"/>
              <a:t>…Skills cancelled</a:t>
            </a:r>
          </a:p>
          <a:p>
            <a:r>
              <a:rPr lang="is-IS" dirty="0"/>
              <a:t>Team Ontario concept developed</a:t>
            </a:r>
          </a:p>
          <a:p>
            <a:pPr lvl="1"/>
            <a:r>
              <a:rPr lang="is-IS" dirty="0"/>
              <a:t>2 day training camp</a:t>
            </a:r>
          </a:p>
          <a:p>
            <a:pPr lvl="1"/>
            <a:r>
              <a:rPr lang="is-IS" dirty="0"/>
              <a:t>Teammate values contract</a:t>
            </a:r>
          </a:p>
          <a:p>
            <a:pPr lvl="1"/>
            <a:r>
              <a:rPr lang="is-IS" dirty="0"/>
              <a:t>Jersey &amp; Legends T-shirt</a:t>
            </a:r>
          </a:p>
          <a:p>
            <a:r>
              <a:rPr lang="is-IS" dirty="0"/>
              <a:t>Performance... 6 top 10’s</a:t>
            </a:r>
          </a:p>
          <a:p>
            <a:r>
              <a:rPr lang="en-US" dirty="0"/>
              <a:t>SL!!!</a:t>
            </a:r>
          </a:p>
        </p:txBody>
      </p:sp>
    </p:spTree>
    <p:extLst>
      <p:ext uri="{BB962C8B-B14F-4D97-AF65-F5344CB8AC3E}">
        <p14:creationId xmlns:p14="http://schemas.microsoft.com/office/powerpoint/2010/main" val="49934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6851104" cy="1143000"/>
          </a:xfrm>
        </p:spPr>
        <p:txBody>
          <a:bodyPr/>
          <a:lstStyle/>
          <a:p>
            <a:r>
              <a:rPr lang="en-US" b="1" dirty="0">
                <a:solidFill>
                  <a:srgbClr val="FC0427"/>
                </a:solidFill>
              </a:rPr>
              <a:t>CANAM TOP 10’S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2226469"/>
          <a:ext cx="5036058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0F5FB5D-7470-4FF5-8181-2324F6A79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732" y="1368028"/>
            <a:ext cx="3096387" cy="412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2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6851104" cy="1143000"/>
          </a:xfrm>
        </p:spPr>
        <p:txBody>
          <a:bodyPr/>
          <a:lstStyle/>
          <a:p>
            <a:r>
              <a:rPr lang="en-US" b="1" dirty="0">
                <a:solidFill>
                  <a:srgbClr val="FC0427"/>
                </a:solidFill>
              </a:rPr>
              <a:t>SELECTION OBSERVATIONS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SOD Selections based on Mid-Winter Series &amp; SOD </a:t>
            </a:r>
            <a:r>
              <a:rPr lang="en-US" dirty="0" err="1"/>
              <a:t>OCup</a:t>
            </a:r>
            <a:r>
              <a:rPr lang="en-US" dirty="0"/>
              <a:t> races</a:t>
            </a:r>
          </a:p>
          <a:p>
            <a:pPr lvl="1"/>
            <a:r>
              <a:rPr lang="en-US" dirty="0"/>
              <a:t>Single Runs &amp; Combined Results data spreadsheet</a:t>
            </a:r>
          </a:p>
          <a:p>
            <a:pPr lvl="1"/>
            <a:r>
              <a:rPr lang="en-US" dirty="0"/>
              <a:t>500 Pt. system</a:t>
            </a:r>
          </a:p>
          <a:p>
            <a:pPr lvl="1"/>
            <a:r>
              <a:rPr lang="en-US" dirty="0"/>
              <a:t>Updated twice</a:t>
            </a:r>
          </a:p>
          <a:p>
            <a:pPr lvl="1"/>
            <a:endParaRPr lang="en-US" dirty="0"/>
          </a:p>
          <a:p>
            <a:r>
              <a:rPr lang="en-US" dirty="0"/>
              <a:t> Observations:</a:t>
            </a:r>
          </a:p>
          <a:p>
            <a:pPr lvl="1"/>
            <a:r>
              <a:rPr lang="en-US" dirty="0"/>
              <a:t>Spreadsheet needs to be managed by SOD &amp; more transparent with parents and coaches</a:t>
            </a:r>
          </a:p>
          <a:p>
            <a:pPr lvl="1"/>
            <a:r>
              <a:rPr lang="en-US" dirty="0"/>
              <a:t>Complex to explain</a:t>
            </a:r>
          </a:p>
          <a:p>
            <a:pPr lvl="1"/>
            <a:r>
              <a:rPr lang="en-US" dirty="0"/>
              <a:t>Lots of data</a:t>
            </a:r>
            <a:r>
              <a:rPr lang="is-IS" dirty="0"/>
              <a:t>…could be simplified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92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AOA Presentation Template - Summi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AOA Presentation Template - Summit</Template>
  <TotalTime>6015</TotalTime>
  <Words>1108</Words>
  <Application>Microsoft Office PowerPoint</Application>
  <PresentationFormat>On-screen Show (4:3)</PresentationFormat>
  <Paragraphs>196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AOA Presentation Template - Summit</vt:lpstr>
      <vt:lpstr>Custom Design</vt:lpstr>
      <vt:lpstr>PowerPoint Presentation</vt:lpstr>
      <vt:lpstr>PowerPoint Presentation</vt:lpstr>
      <vt:lpstr>PowerPoint Presentation</vt:lpstr>
      <vt:lpstr>OCUP FINALS 2017 </vt:lpstr>
      <vt:lpstr>OCUP FINALS QUOTA 2018</vt:lpstr>
      <vt:lpstr>OCUP FINALS</vt:lpstr>
      <vt:lpstr>CANAMS</vt:lpstr>
      <vt:lpstr>CANAM TOP 10’S</vt:lpstr>
      <vt:lpstr>SELECTION OBSERVATIONS</vt:lpstr>
      <vt:lpstr>RACE FORMAT OBSERVATIONS </vt:lpstr>
      <vt:lpstr>ATHLETICS &amp; SKILL LEVEL OBSERVATIONS</vt:lpstr>
      <vt:lpstr>LOOKING AHEAD </vt:lpstr>
      <vt:lpstr>CONCLUSION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AOAUser</dc:creator>
  <cp:lastModifiedBy>Robyn Skinner</cp:lastModifiedBy>
  <cp:revision>164</cp:revision>
  <cp:lastPrinted>2018-05-05T10:22:51Z</cp:lastPrinted>
  <dcterms:created xsi:type="dcterms:W3CDTF">2014-05-08T18:51:09Z</dcterms:created>
  <dcterms:modified xsi:type="dcterms:W3CDTF">2018-05-06T12:31:57Z</dcterms:modified>
</cp:coreProperties>
</file>