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0" r:id="rId4"/>
    <p:sldId id="258" r:id="rId5"/>
    <p:sldId id="259"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6" d="100"/>
          <a:sy n="96" d="100"/>
        </p:scale>
        <p:origin x="-6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AF8B3F-CC7A-484D-A2EA-ABBD4E4E922A}" type="datetimeFigureOut">
              <a:rPr lang="en-US" smtClean="0"/>
              <a:t>5/4/2018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47B317-BA42-476E-A5DF-A26F94FAB2E6}" type="slidenum">
              <a:rPr lang="en-US" smtClean="0"/>
              <a:t>‹#›</a:t>
            </a:fld>
            <a:endParaRPr lang="en-US"/>
          </a:p>
        </p:txBody>
      </p:sp>
    </p:spTree>
    <p:extLst>
      <p:ext uri="{BB962C8B-B14F-4D97-AF65-F5344CB8AC3E}">
        <p14:creationId xmlns:p14="http://schemas.microsoft.com/office/powerpoint/2010/main" val="4131939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5DB2E0-04A9-46F7-9F29-61EBE3FC878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7AC07-DC39-48C5-9645-E35011C1A256}" type="slidenum">
              <a:rPr lang="en-US" smtClean="0"/>
              <a:t>‹#›</a:t>
            </a:fld>
            <a:endParaRPr lang="en-US"/>
          </a:p>
        </p:txBody>
      </p:sp>
    </p:spTree>
    <p:extLst>
      <p:ext uri="{BB962C8B-B14F-4D97-AF65-F5344CB8AC3E}">
        <p14:creationId xmlns:p14="http://schemas.microsoft.com/office/powerpoint/2010/main" val="2165282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DB2E0-04A9-46F7-9F29-61EBE3FC878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7AC07-DC39-48C5-9645-E35011C1A256}" type="slidenum">
              <a:rPr lang="en-US" smtClean="0"/>
              <a:t>‹#›</a:t>
            </a:fld>
            <a:endParaRPr lang="en-US"/>
          </a:p>
        </p:txBody>
      </p:sp>
    </p:spTree>
    <p:extLst>
      <p:ext uri="{BB962C8B-B14F-4D97-AF65-F5344CB8AC3E}">
        <p14:creationId xmlns:p14="http://schemas.microsoft.com/office/powerpoint/2010/main" val="1723019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DB2E0-04A9-46F7-9F29-61EBE3FC878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7AC07-DC39-48C5-9645-E35011C1A256}" type="slidenum">
              <a:rPr lang="en-US" smtClean="0"/>
              <a:t>‹#›</a:t>
            </a:fld>
            <a:endParaRPr lang="en-US"/>
          </a:p>
        </p:txBody>
      </p:sp>
    </p:spTree>
    <p:extLst>
      <p:ext uri="{BB962C8B-B14F-4D97-AF65-F5344CB8AC3E}">
        <p14:creationId xmlns:p14="http://schemas.microsoft.com/office/powerpoint/2010/main" val="181172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DB2E0-04A9-46F7-9F29-61EBE3FC878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7AC07-DC39-48C5-9645-E35011C1A256}" type="slidenum">
              <a:rPr lang="en-US" smtClean="0"/>
              <a:t>‹#›</a:t>
            </a:fld>
            <a:endParaRPr lang="en-US"/>
          </a:p>
        </p:txBody>
      </p:sp>
    </p:spTree>
    <p:extLst>
      <p:ext uri="{BB962C8B-B14F-4D97-AF65-F5344CB8AC3E}">
        <p14:creationId xmlns:p14="http://schemas.microsoft.com/office/powerpoint/2010/main" val="408800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5DB2E0-04A9-46F7-9F29-61EBE3FC878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7AC07-DC39-48C5-9645-E35011C1A256}" type="slidenum">
              <a:rPr lang="en-US" smtClean="0"/>
              <a:t>‹#›</a:t>
            </a:fld>
            <a:endParaRPr lang="en-US"/>
          </a:p>
        </p:txBody>
      </p:sp>
    </p:spTree>
    <p:extLst>
      <p:ext uri="{BB962C8B-B14F-4D97-AF65-F5344CB8AC3E}">
        <p14:creationId xmlns:p14="http://schemas.microsoft.com/office/powerpoint/2010/main" val="947982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5DB2E0-04A9-46F7-9F29-61EBE3FC878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7AC07-DC39-48C5-9645-E35011C1A256}" type="slidenum">
              <a:rPr lang="en-US" smtClean="0"/>
              <a:t>‹#›</a:t>
            </a:fld>
            <a:endParaRPr lang="en-US"/>
          </a:p>
        </p:txBody>
      </p:sp>
    </p:spTree>
    <p:extLst>
      <p:ext uri="{BB962C8B-B14F-4D97-AF65-F5344CB8AC3E}">
        <p14:creationId xmlns:p14="http://schemas.microsoft.com/office/powerpoint/2010/main" val="2674409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5DB2E0-04A9-46F7-9F29-61EBE3FC8788}" type="datetimeFigureOut">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D7AC07-DC39-48C5-9645-E35011C1A256}" type="slidenum">
              <a:rPr lang="en-US" smtClean="0"/>
              <a:t>‹#›</a:t>
            </a:fld>
            <a:endParaRPr lang="en-US"/>
          </a:p>
        </p:txBody>
      </p:sp>
    </p:spTree>
    <p:extLst>
      <p:ext uri="{BB962C8B-B14F-4D97-AF65-F5344CB8AC3E}">
        <p14:creationId xmlns:p14="http://schemas.microsoft.com/office/powerpoint/2010/main" val="587203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5DB2E0-04A9-46F7-9F29-61EBE3FC8788}" type="datetimeFigureOut">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D7AC07-DC39-48C5-9645-E35011C1A256}" type="slidenum">
              <a:rPr lang="en-US" smtClean="0"/>
              <a:t>‹#›</a:t>
            </a:fld>
            <a:endParaRPr lang="en-US"/>
          </a:p>
        </p:txBody>
      </p:sp>
    </p:spTree>
    <p:extLst>
      <p:ext uri="{BB962C8B-B14F-4D97-AF65-F5344CB8AC3E}">
        <p14:creationId xmlns:p14="http://schemas.microsoft.com/office/powerpoint/2010/main" val="343355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DB2E0-04A9-46F7-9F29-61EBE3FC8788}" type="datetimeFigureOut">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D7AC07-DC39-48C5-9645-E35011C1A256}" type="slidenum">
              <a:rPr lang="en-US" smtClean="0"/>
              <a:t>‹#›</a:t>
            </a:fld>
            <a:endParaRPr lang="en-US"/>
          </a:p>
        </p:txBody>
      </p:sp>
    </p:spTree>
    <p:extLst>
      <p:ext uri="{BB962C8B-B14F-4D97-AF65-F5344CB8AC3E}">
        <p14:creationId xmlns:p14="http://schemas.microsoft.com/office/powerpoint/2010/main" val="48572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DB2E0-04A9-46F7-9F29-61EBE3FC878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7AC07-DC39-48C5-9645-E35011C1A256}" type="slidenum">
              <a:rPr lang="en-US" smtClean="0"/>
              <a:t>‹#›</a:t>
            </a:fld>
            <a:endParaRPr lang="en-US"/>
          </a:p>
        </p:txBody>
      </p:sp>
    </p:spTree>
    <p:extLst>
      <p:ext uri="{BB962C8B-B14F-4D97-AF65-F5344CB8AC3E}">
        <p14:creationId xmlns:p14="http://schemas.microsoft.com/office/powerpoint/2010/main" val="96305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DB2E0-04A9-46F7-9F29-61EBE3FC878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7AC07-DC39-48C5-9645-E35011C1A256}" type="slidenum">
              <a:rPr lang="en-US" smtClean="0"/>
              <a:t>‹#›</a:t>
            </a:fld>
            <a:endParaRPr lang="en-US"/>
          </a:p>
        </p:txBody>
      </p:sp>
    </p:spTree>
    <p:extLst>
      <p:ext uri="{BB962C8B-B14F-4D97-AF65-F5344CB8AC3E}">
        <p14:creationId xmlns:p14="http://schemas.microsoft.com/office/powerpoint/2010/main" val="19329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DB2E0-04A9-46F7-9F29-61EBE3FC8788}" type="datetimeFigureOut">
              <a:rPr lang="en-US" smtClean="0"/>
              <a:t>5/4/2018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7AC07-DC39-48C5-9645-E35011C1A256}" type="slidenum">
              <a:rPr lang="en-US" smtClean="0"/>
              <a:t>‹#›</a:t>
            </a:fld>
            <a:endParaRPr lang="en-US"/>
          </a:p>
        </p:txBody>
      </p:sp>
    </p:spTree>
    <p:extLst>
      <p:ext uri="{BB962C8B-B14F-4D97-AF65-F5344CB8AC3E}">
        <p14:creationId xmlns:p14="http://schemas.microsoft.com/office/powerpoint/2010/main" val="2127685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SOD OFFICIALS</a:t>
            </a:r>
            <a:endParaRPr lang="en-US" b="1" dirty="0">
              <a:solidFill>
                <a:srgbClr val="FF0000"/>
              </a:solidFill>
            </a:endParaRPr>
          </a:p>
        </p:txBody>
      </p:sp>
      <p:sp>
        <p:nvSpPr>
          <p:cNvPr id="3" name="Subtitle 2"/>
          <p:cNvSpPr>
            <a:spLocks noGrp="1"/>
          </p:cNvSpPr>
          <p:nvPr>
            <p:ph type="subTitle" idx="1"/>
          </p:nvPr>
        </p:nvSpPr>
        <p:spPr>
          <a:xfrm>
            <a:off x="1371600" y="3886200"/>
            <a:ext cx="6400800" cy="914400"/>
          </a:xfrm>
        </p:spPr>
        <p:txBody>
          <a:bodyPr/>
          <a:lstStyle/>
          <a:p>
            <a:r>
              <a:rPr lang="en-US" dirty="0" smtClean="0"/>
              <a:t>The Good, the Bad and the Ugly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600" y="76200"/>
            <a:ext cx="2031086" cy="2036064"/>
          </a:xfrm>
          <a:prstGeom prst="rect">
            <a:avLst/>
          </a:prstGeom>
        </p:spPr>
      </p:pic>
    </p:spTree>
    <p:extLst>
      <p:ext uri="{BB962C8B-B14F-4D97-AF65-F5344CB8AC3E}">
        <p14:creationId xmlns:p14="http://schemas.microsoft.com/office/powerpoint/2010/main" val="23347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CA" b="1" dirty="0" smtClean="0">
                <a:solidFill>
                  <a:srgbClr val="FF0000"/>
                </a:solidFill>
              </a:rPr>
              <a:t>Plus FIS Events</a:t>
            </a:r>
            <a:endParaRPr lang="en-CA" b="1" dirty="0">
              <a:solidFill>
                <a:srgbClr val="FF0000"/>
              </a:solidFill>
            </a:endParaRPr>
          </a:p>
        </p:txBody>
      </p:sp>
      <p:sp>
        <p:nvSpPr>
          <p:cNvPr id="3" name="Content Placeholder 2"/>
          <p:cNvSpPr>
            <a:spLocks noGrp="1"/>
          </p:cNvSpPr>
          <p:nvPr>
            <p:ph idx="1"/>
          </p:nvPr>
        </p:nvSpPr>
        <p:spPr>
          <a:xfrm>
            <a:off x="533400" y="990600"/>
            <a:ext cx="8229600" cy="4525963"/>
          </a:xfrm>
        </p:spPr>
        <p:txBody>
          <a:bodyPr/>
          <a:lstStyle/>
          <a:p>
            <a:r>
              <a:rPr lang="en-CA" dirty="0" smtClean="0"/>
              <a:t>20 FIS </a:t>
            </a:r>
            <a:r>
              <a:rPr lang="en-CA" dirty="0" err="1" smtClean="0"/>
              <a:t>codexes</a:t>
            </a:r>
            <a:r>
              <a:rPr lang="en-CA" dirty="0" smtClean="0"/>
              <a:t> spread over 5 events at 4 venues.</a:t>
            </a:r>
          </a:p>
          <a:p>
            <a:r>
              <a:rPr lang="en-CA" dirty="0" smtClean="0"/>
              <a:t>The TDs are generally not from SOD, only under Force </a:t>
            </a:r>
            <a:r>
              <a:rPr lang="en-CA" dirty="0" err="1" smtClean="0"/>
              <a:t>Majeur</a:t>
            </a:r>
            <a:r>
              <a:rPr lang="en-CA" dirty="0" smtClean="0"/>
              <a:t>.</a:t>
            </a:r>
          </a:p>
          <a:p>
            <a:r>
              <a:rPr lang="en-CA" dirty="0" smtClean="0"/>
              <a:t>BUT, the FIS events impose a big load on our volunteers</a:t>
            </a:r>
          </a:p>
          <a:p>
            <a:r>
              <a:rPr lang="en-CA" dirty="0" smtClean="0"/>
              <a:t>And they also provide a great training </a:t>
            </a:r>
            <a:r>
              <a:rPr lang="en-CA" dirty="0" smtClean="0"/>
              <a:t>opportunity</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610802"/>
            <a:ext cx="1219200" cy="1222188"/>
          </a:xfrm>
          <a:prstGeom prst="rect">
            <a:avLst/>
          </a:prstGeom>
        </p:spPr>
      </p:pic>
    </p:spTree>
    <p:extLst>
      <p:ext uri="{BB962C8B-B14F-4D97-AF65-F5344CB8AC3E}">
        <p14:creationId xmlns:p14="http://schemas.microsoft.com/office/powerpoint/2010/main" val="100120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CA" b="1" dirty="0" smtClean="0">
                <a:solidFill>
                  <a:srgbClr val="FF0000"/>
                </a:solidFill>
              </a:rPr>
              <a:t>Needs Going Forward</a:t>
            </a:r>
            <a:endParaRPr lang="en-CA" b="1" dirty="0">
              <a:solidFill>
                <a:srgbClr val="FF0000"/>
              </a:solidFill>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CA" dirty="0" smtClean="0"/>
              <a:t>Engage more of the officials in the system already, in </a:t>
            </a:r>
            <a:r>
              <a:rPr lang="en-CA" dirty="0"/>
              <a:t>the whole cycle: </a:t>
            </a:r>
            <a:endParaRPr lang="en-CA" dirty="0" smtClean="0"/>
          </a:p>
          <a:p>
            <a:pPr lvl="1"/>
            <a:r>
              <a:rPr lang="en-CA" dirty="0" smtClean="0"/>
              <a:t>Education</a:t>
            </a:r>
          </a:p>
          <a:p>
            <a:pPr lvl="1"/>
            <a:r>
              <a:rPr lang="en-CA" dirty="0" smtClean="0"/>
              <a:t>Practical Experience</a:t>
            </a:r>
          </a:p>
          <a:p>
            <a:pPr lvl="1"/>
            <a:r>
              <a:rPr lang="en-CA" dirty="0" smtClean="0"/>
              <a:t>Updating</a:t>
            </a:r>
          </a:p>
          <a:p>
            <a:pPr lvl="1"/>
            <a:r>
              <a:rPr lang="en-CA" dirty="0" smtClean="0"/>
              <a:t>Registration</a:t>
            </a:r>
          </a:p>
          <a:p>
            <a:r>
              <a:rPr lang="en-CA" dirty="0" smtClean="0"/>
              <a:t>Find more volunteers and get them engaged.</a:t>
            </a:r>
          </a:p>
          <a:p>
            <a:r>
              <a:rPr lang="en-CA" dirty="0" smtClean="0"/>
              <a:t>Encourage a greater participation by the parents and try to reduce the entitlement attitude.</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610802"/>
            <a:ext cx="1219200" cy="1222188"/>
          </a:xfrm>
          <a:prstGeom prst="rect">
            <a:avLst/>
          </a:prstGeom>
        </p:spPr>
      </p:pic>
    </p:spTree>
    <p:extLst>
      <p:ext uri="{BB962C8B-B14F-4D97-AF65-F5344CB8AC3E}">
        <p14:creationId xmlns:p14="http://schemas.microsoft.com/office/powerpoint/2010/main" val="171931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Basic Structure</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FIS Rules the world, but lets</a:t>
            </a:r>
          </a:p>
          <a:p>
            <a:r>
              <a:rPr lang="en-US" dirty="0"/>
              <a:t>ACA </a:t>
            </a:r>
            <a:r>
              <a:rPr lang="en-US" dirty="0" smtClean="0"/>
              <a:t>rule domestic events, who in turn let</a:t>
            </a:r>
          </a:p>
          <a:p>
            <a:r>
              <a:rPr lang="en-US" dirty="0" smtClean="0"/>
              <a:t>AOA rule Provincial events, who in turn let</a:t>
            </a:r>
          </a:p>
          <a:p>
            <a:r>
              <a:rPr lang="en-US" dirty="0" smtClean="0"/>
              <a:t>SOD rule Divisional events</a:t>
            </a:r>
          </a:p>
          <a:p>
            <a:pPr marL="0" indent="0">
              <a:buNone/>
            </a:pPr>
            <a:r>
              <a:rPr lang="en-US" dirty="0" smtClean="0"/>
              <a:t>End result is that if you are not sure you revert to the FIS rules.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491" y="5410200"/>
            <a:ext cx="1140205" cy="1143000"/>
          </a:xfrm>
          <a:prstGeom prst="rect">
            <a:avLst/>
          </a:prstGeom>
        </p:spPr>
      </p:pic>
    </p:spTree>
    <p:extLst>
      <p:ext uri="{BB962C8B-B14F-4D97-AF65-F5344CB8AC3E}">
        <p14:creationId xmlns:p14="http://schemas.microsoft.com/office/powerpoint/2010/main" val="266073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FF0000"/>
                </a:solidFill>
              </a:rPr>
              <a:t>And there are Committees</a:t>
            </a:r>
            <a:endParaRPr lang="en-CA" b="1" dirty="0">
              <a:solidFill>
                <a:srgbClr val="FF0000"/>
              </a:solidFill>
            </a:endParaRPr>
          </a:p>
        </p:txBody>
      </p:sp>
      <p:sp>
        <p:nvSpPr>
          <p:cNvPr id="3" name="Content Placeholder 2"/>
          <p:cNvSpPr>
            <a:spLocks noGrp="1"/>
          </p:cNvSpPr>
          <p:nvPr>
            <p:ph idx="1"/>
          </p:nvPr>
        </p:nvSpPr>
        <p:spPr/>
        <p:txBody>
          <a:bodyPr/>
          <a:lstStyle/>
          <a:p>
            <a:r>
              <a:rPr lang="en-CA" dirty="0" smtClean="0"/>
              <a:t>SOD Officials Chair and member of SOD committee</a:t>
            </a:r>
          </a:p>
          <a:p>
            <a:r>
              <a:rPr lang="en-CA" dirty="0" smtClean="0"/>
              <a:t>AOA </a:t>
            </a:r>
            <a:r>
              <a:rPr lang="en-CA" dirty="0"/>
              <a:t>Officials Chair </a:t>
            </a:r>
            <a:r>
              <a:rPr lang="en-CA" dirty="0" smtClean="0"/>
              <a:t>and Officials Committee of which SOD Chair is a member</a:t>
            </a:r>
          </a:p>
          <a:p>
            <a:r>
              <a:rPr lang="en-CA" dirty="0" smtClean="0"/>
              <a:t>ACA </a:t>
            </a:r>
            <a:r>
              <a:rPr lang="en-CA" dirty="0"/>
              <a:t>Officials Chair and Officials Committee of which </a:t>
            </a:r>
            <a:r>
              <a:rPr lang="en-CA" dirty="0" smtClean="0"/>
              <a:t>AOA </a:t>
            </a:r>
            <a:r>
              <a:rPr lang="en-CA" dirty="0"/>
              <a:t>Chair is a </a:t>
            </a:r>
            <a:r>
              <a:rPr lang="en-CA" dirty="0" smtClean="0"/>
              <a:t>member</a:t>
            </a:r>
          </a:p>
          <a:p>
            <a:r>
              <a:rPr lang="en-CA" dirty="0" smtClean="0"/>
              <a:t>Canadian FIS TD Commissioner, reports to Alpine Canada and FIS</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610802"/>
            <a:ext cx="1219200" cy="1222188"/>
          </a:xfrm>
          <a:prstGeom prst="rect">
            <a:avLst/>
          </a:prstGeom>
        </p:spPr>
      </p:pic>
    </p:spTree>
    <p:extLst>
      <p:ext uri="{BB962C8B-B14F-4D97-AF65-F5344CB8AC3E}">
        <p14:creationId xmlns:p14="http://schemas.microsoft.com/office/powerpoint/2010/main" val="138708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CA" b="1" dirty="0" smtClean="0">
                <a:solidFill>
                  <a:srgbClr val="FF0000"/>
                </a:solidFill>
              </a:rPr>
              <a:t>Levels of Officials </a:t>
            </a:r>
            <a:endParaRPr lang="en-CA" b="1"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CA" dirty="0" smtClean="0"/>
              <a:t>Level I – entry level, 3 hour course</a:t>
            </a:r>
          </a:p>
          <a:p>
            <a:r>
              <a:rPr lang="en-CA" dirty="0" smtClean="0"/>
              <a:t>Level II – 8 hour course plus an exam. As a prerequisite requires practical experience.</a:t>
            </a:r>
          </a:p>
          <a:p>
            <a:r>
              <a:rPr lang="en-CA" dirty="0" smtClean="0"/>
              <a:t>Level III- 12 hour course </a:t>
            </a:r>
            <a:r>
              <a:rPr lang="en-CA" dirty="0"/>
              <a:t>plus an exam. As a </a:t>
            </a:r>
            <a:r>
              <a:rPr lang="en-CA" dirty="0" smtClean="0"/>
              <a:t>prerequisite requires </a:t>
            </a:r>
            <a:r>
              <a:rPr lang="en-CA" dirty="0"/>
              <a:t>practical </a:t>
            </a:r>
            <a:r>
              <a:rPr lang="en-CA" dirty="0" smtClean="0"/>
              <a:t>experience, in all four aspects of race management.</a:t>
            </a:r>
          </a:p>
          <a:p>
            <a:pPr lvl="1"/>
            <a:r>
              <a:rPr lang="en-CA" dirty="0" smtClean="0"/>
              <a:t>Administration</a:t>
            </a:r>
          </a:p>
          <a:p>
            <a:pPr lvl="1"/>
            <a:r>
              <a:rPr lang="en-CA" dirty="0" smtClean="0"/>
              <a:t>Course</a:t>
            </a:r>
          </a:p>
          <a:p>
            <a:pPr lvl="1"/>
            <a:r>
              <a:rPr lang="en-CA" dirty="0" smtClean="0"/>
              <a:t>Timing</a:t>
            </a:r>
          </a:p>
          <a:p>
            <a:pPr lvl="1"/>
            <a:r>
              <a:rPr lang="en-CA" dirty="0" smtClean="0"/>
              <a:t>Jury</a:t>
            </a:r>
          </a:p>
          <a:p>
            <a:r>
              <a:rPr lang="en-CA" dirty="0" smtClean="0"/>
              <a:t>Level IV - </a:t>
            </a:r>
            <a:r>
              <a:rPr lang="en-CA" dirty="0"/>
              <a:t>Candidates are nominated by the Provincial Chair</a:t>
            </a:r>
          </a:p>
          <a:p>
            <a:endParaRPr lang="en-CA" dirty="0"/>
          </a:p>
          <a:p>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610802"/>
            <a:ext cx="1219200" cy="1222188"/>
          </a:xfrm>
          <a:prstGeom prst="rect">
            <a:avLst/>
          </a:prstGeom>
        </p:spPr>
      </p:pic>
    </p:spTree>
    <p:extLst>
      <p:ext uri="{BB962C8B-B14F-4D97-AF65-F5344CB8AC3E}">
        <p14:creationId xmlns:p14="http://schemas.microsoft.com/office/powerpoint/2010/main" val="156095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CA" b="1" dirty="0" smtClean="0">
                <a:solidFill>
                  <a:srgbClr val="FF0000"/>
                </a:solidFill>
              </a:rPr>
              <a:t>Technical Delegates</a:t>
            </a:r>
            <a:endParaRPr lang="en-CA" b="1" dirty="0">
              <a:solidFill>
                <a:srgbClr val="FF0000"/>
              </a:solidFill>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CA" dirty="0" smtClean="0"/>
              <a:t>Regional TD – Ontario only – Level II and recommended by Division Chair</a:t>
            </a:r>
          </a:p>
          <a:p>
            <a:r>
              <a:rPr lang="en-CA" dirty="0" smtClean="0"/>
              <a:t>PSO TD Technical – Level III and recommended </a:t>
            </a:r>
            <a:r>
              <a:rPr lang="en-CA" dirty="0"/>
              <a:t>by </a:t>
            </a:r>
            <a:r>
              <a:rPr lang="en-CA" dirty="0" smtClean="0"/>
              <a:t>Provincial </a:t>
            </a:r>
            <a:r>
              <a:rPr lang="en-CA" dirty="0"/>
              <a:t>Chair</a:t>
            </a:r>
            <a:r>
              <a:rPr lang="en-CA" dirty="0" smtClean="0"/>
              <a:t> </a:t>
            </a:r>
          </a:p>
          <a:p>
            <a:r>
              <a:rPr lang="en-CA" dirty="0" smtClean="0"/>
              <a:t>PSO TD Speed – Level </a:t>
            </a:r>
            <a:r>
              <a:rPr lang="en-CA" dirty="0"/>
              <a:t>III and recommended by Provincial </a:t>
            </a:r>
            <a:r>
              <a:rPr lang="en-CA" dirty="0" smtClean="0"/>
              <a:t>Chair, significant speed experience</a:t>
            </a:r>
          </a:p>
          <a:p>
            <a:r>
              <a:rPr lang="en-CA" dirty="0" smtClean="0"/>
              <a:t>National TD – Level IV </a:t>
            </a:r>
            <a:r>
              <a:rPr lang="en-CA" dirty="0"/>
              <a:t>and recommended </a:t>
            </a:r>
            <a:r>
              <a:rPr lang="en-CA" dirty="0" smtClean="0"/>
              <a:t>through Alpine Canada Official’s Committee</a:t>
            </a:r>
          </a:p>
          <a:p>
            <a:r>
              <a:rPr lang="en-CA" dirty="0" smtClean="0"/>
              <a:t>FIS TD – Nomination and FIS mandated process</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610802"/>
            <a:ext cx="1219200" cy="1222188"/>
          </a:xfrm>
          <a:prstGeom prst="rect">
            <a:avLst/>
          </a:prstGeom>
        </p:spPr>
      </p:pic>
    </p:spTree>
    <p:extLst>
      <p:ext uri="{BB962C8B-B14F-4D97-AF65-F5344CB8AC3E}">
        <p14:creationId xmlns:p14="http://schemas.microsoft.com/office/powerpoint/2010/main" val="151761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CA" b="1" dirty="0" smtClean="0">
                <a:solidFill>
                  <a:srgbClr val="FF0000"/>
                </a:solidFill>
              </a:rPr>
              <a:t>Officials Education 2017/2018</a:t>
            </a:r>
            <a:endParaRPr lang="en-CA" b="1"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CA" dirty="0" smtClean="0"/>
              <a:t>Level I – 6 courses in Toronto, Collingwood and Milton – 87 officials trained</a:t>
            </a:r>
          </a:p>
          <a:p>
            <a:r>
              <a:rPr lang="en-CA" dirty="0" smtClean="0"/>
              <a:t>Level II – 2 courses in Toronto and </a:t>
            </a:r>
            <a:r>
              <a:rPr lang="en-CA" dirty="0"/>
              <a:t>Collingwood </a:t>
            </a:r>
            <a:r>
              <a:rPr lang="en-CA" dirty="0" smtClean="0"/>
              <a:t>– 29 trained</a:t>
            </a:r>
          </a:p>
          <a:p>
            <a:r>
              <a:rPr lang="en-CA" dirty="0" smtClean="0"/>
              <a:t>Level III – 1 course in Collingwood – 9 attendees – 3 exams returned + 1 from an older Level III course</a:t>
            </a:r>
          </a:p>
          <a:p>
            <a:r>
              <a:rPr lang="en-CA" dirty="0" smtClean="0"/>
              <a:t>Still have 3 older unreturned exams, plus 6 unreturned </a:t>
            </a:r>
            <a:r>
              <a:rPr lang="en-CA" dirty="0"/>
              <a:t>exams</a:t>
            </a:r>
            <a:r>
              <a:rPr lang="en-CA" dirty="0" smtClean="0"/>
              <a:t> from this year</a:t>
            </a:r>
          </a:p>
          <a:p>
            <a:r>
              <a:rPr lang="en-CA" dirty="0" smtClean="0"/>
              <a:t>Updates – 2 were held </a:t>
            </a:r>
            <a:r>
              <a:rPr lang="en-CA" dirty="0"/>
              <a:t>in Toronto and Collingwood – </a:t>
            </a:r>
            <a:r>
              <a:rPr lang="en-CA" dirty="0" smtClean="0"/>
              <a:t>99 attendees</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610802"/>
            <a:ext cx="1219200" cy="1222188"/>
          </a:xfrm>
          <a:prstGeom prst="rect">
            <a:avLst/>
          </a:prstGeom>
        </p:spPr>
      </p:pic>
    </p:spTree>
    <p:extLst>
      <p:ext uri="{BB962C8B-B14F-4D97-AF65-F5344CB8AC3E}">
        <p14:creationId xmlns:p14="http://schemas.microsoft.com/office/powerpoint/2010/main" val="269867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CA" b="1" dirty="0" smtClean="0">
                <a:solidFill>
                  <a:srgbClr val="FF0000"/>
                </a:solidFill>
              </a:rPr>
              <a:t>Registered Officials</a:t>
            </a:r>
            <a:endParaRPr lang="en-CA" b="1" dirty="0">
              <a:solidFill>
                <a:srgbClr val="FF0000"/>
              </a:solidFill>
            </a:endParaRPr>
          </a:p>
        </p:txBody>
      </p:sp>
      <p:sp>
        <p:nvSpPr>
          <p:cNvPr id="3" name="Content Placeholder 2"/>
          <p:cNvSpPr>
            <a:spLocks noGrp="1"/>
          </p:cNvSpPr>
          <p:nvPr>
            <p:ph idx="1"/>
          </p:nvPr>
        </p:nvSpPr>
        <p:spPr>
          <a:xfrm>
            <a:off x="457200" y="914400"/>
            <a:ext cx="8229600" cy="5211763"/>
          </a:xfrm>
        </p:spPr>
        <p:txBody>
          <a:bodyPr>
            <a:normAutofit lnSpcReduction="10000"/>
          </a:bodyPr>
          <a:lstStyle/>
          <a:p>
            <a:pPr marL="0" indent="0">
              <a:buNone/>
            </a:pPr>
            <a:r>
              <a:rPr lang="en-CA" dirty="0" smtClean="0"/>
              <a:t>After completing the course officials are expected to register with SOD/AOA, annually and attend updates.</a:t>
            </a:r>
          </a:p>
          <a:p>
            <a:r>
              <a:rPr lang="en-CA" dirty="0" err="1" smtClean="0"/>
              <a:t>Craigleith</a:t>
            </a:r>
            <a:r>
              <a:rPr lang="en-CA" dirty="0" smtClean="0"/>
              <a:t> – 63</a:t>
            </a:r>
          </a:p>
          <a:p>
            <a:r>
              <a:rPr lang="en-CA" dirty="0" smtClean="0"/>
              <a:t>Georgian Peaks – 52 </a:t>
            </a:r>
          </a:p>
          <a:p>
            <a:r>
              <a:rPr lang="en-CA" dirty="0" smtClean="0"/>
              <a:t>Alpine – 41</a:t>
            </a:r>
          </a:p>
          <a:p>
            <a:r>
              <a:rPr lang="en-CA" dirty="0" smtClean="0"/>
              <a:t>Osler – 40</a:t>
            </a:r>
          </a:p>
          <a:p>
            <a:r>
              <a:rPr lang="en-CA" dirty="0" smtClean="0"/>
              <a:t>Devils Glen – 12 </a:t>
            </a:r>
          </a:p>
          <a:p>
            <a:r>
              <a:rPr lang="en-CA" dirty="0" smtClean="0"/>
              <a:t>Rest have 5 or less registered officials, and many have only 1.</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610802"/>
            <a:ext cx="1219200" cy="1222188"/>
          </a:xfrm>
          <a:prstGeom prst="rect">
            <a:avLst/>
          </a:prstGeom>
        </p:spPr>
      </p:pic>
    </p:spTree>
    <p:extLst>
      <p:ext uri="{BB962C8B-B14F-4D97-AF65-F5344CB8AC3E}">
        <p14:creationId xmlns:p14="http://schemas.microsoft.com/office/powerpoint/2010/main" val="276156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CA" b="1" dirty="0" smtClean="0">
                <a:solidFill>
                  <a:srgbClr val="FF0000"/>
                </a:solidFill>
              </a:rPr>
              <a:t>How Many Officials Do We Need?</a:t>
            </a:r>
            <a:endParaRPr lang="en-CA" b="1" dirty="0">
              <a:solidFill>
                <a:srgbClr val="FF0000"/>
              </a:solidFill>
            </a:endParaRPr>
          </a:p>
        </p:txBody>
      </p:sp>
      <p:sp>
        <p:nvSpPr>
          <p:cNvPr id="3" name="Content Placeholder 2"/>
          <p:cNvSpPr>
            <a:spLocks noGrp="1"/>
          </p:cNvSpPr>
          <p:nvPr>
            <p:ph idx="1"/>
          </p:nvPr>
        </p:nvSpPr>
        <p:spPr>
          <a:xfrm>
            <a:off x="533400" y="1066800"/>
            <a:ext cx="8229600" cy="5334000"/>
          </a:xfrm>
        </p:spPr>
        <p:txBody>
          <a:bodyPr>
            <a:normAutofit lnSpcReduction="10000"/>
          </a:bodyPr>
          <a:lstStyle/>
          <a:p>
            <a:pPr marL="0" indent="0">
              <a:buNone/>
            </a:pPr>
            <a:r>
              <a:rPr lang="en-CA" dirty="0" smtClean="0"/>
              <a:t>Not an easy question to answer. To my way of thinking each race must have at least one qualified official (taken the course, attended updates, registered) present. Begs the question of how the clubs with one </a:t>
            </a:r>
            <a:r>
              <a:rPr lang="en-CA" dirty="0"/>
              <a:t>registered official </a:t>
            </a:r>
            <a:r>
              <a:rPr lang="en-CA" dirty="0" smtClean="0"/>
              <a:t>manage to run races?</a:t>
            </a:r>
          </a:p>
          <a:p>
            <a:pPr marL="0" indent="0">
              <a:buNone/>
            </a:pPr>
            <a:r>
              <a:rPr lang="en-CA" dirty="0" smtClean="0"/>
              <a:t>Caledon, Chicopee, Devils Elbow, Milton, Muskoka, NSA</a:t>
            </a:r>
          </a:p>
          <a:p>
            <a:pPr marL="0" indent="0">
              <a:buNone/>
            </a:pPr>
            <a:r>
              <a:rPr lang="en-CA" dirty="0" smtClean="0"/>
              <a:t>We need more people to participate in the whole cycle: Education, Practical Experience, Updating, Registration</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610802"/>
            <a:ext cx="1219200" cy="1222188"/>
          </a:xfrm>
          <a:prstGeom prst="rect">
            <a:avLst/>
          </a:prstGeom>
        </p:spPr>
      </p:pic>
    </p:spTree>
    <p:extLst>
      <p:ext uri="{BB962C8B-B14F-4D97-AF65-F5344CB8AC3E}">
        <p14:creationId xmlns:p14="http://schemas.microsoft.com/office/powerpoint/2010/main" val="996588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CA" b="1" dirty="0" smtClean="0">
                <a:solidFill>
                  <a:srgbClr val="FF0000"/>
                </a:solidFill>
              </a:rPr>
              <a:t>How Many TDs Do </a:t>
            </a:r>
            <a:r>
              <a:rPr lang="en-CA" b="1" dirty="0">
                <a:solidFill>
                  <a:srgbClr val="FF0000"/>
                </a:solidFill>
              </a:rPr>
              <a:t>W</a:t>
            </a:r>
            <a:r>
              <a:rPr lang="en-CA" b="1" dirty="0" smtClean="0">
                <a:solidFill>
                  <a:srgbClr val="FF0000"/>
                </a:solidFill>
              </a:rPr>
              <a:t>e Need</a:t>
            </a:r>
            <a:endParaRPr lang="en-CA" b="1" dirty="0">
              <a:solidFill>
                <a:srgbClr val="FF0000"/>
              </a:solidFill>
            </a:endParaRPr>
          </a:p>
        </p:txBody>
      </p:sp>
      <p:sp>
        <p:nvSpPr>
          <p:cNvPr id="3" name="Content Placeholder 2"/>
          <p:cNvSpPr>
            <a:spLocks noGrp="1"/>
          </p:cNvSpPr>
          <p:nvPr>
            <p:ph idx="1"/>
          </p:nvPr>
        </p:nvSpPr>
        <p:spPr>
          <a:xfrm>
            <a:off x="457200" y="990600"/>
            <a:ext cx="8229600" cy="5257800"/>
          </a:xfrm>
        </p:spPr>
        <p:txBody>
          <a:bodyPr>
            <a:normAutofit fontScale="92500" lnSpcReduction="10000"/>
          </a:bodyPr>
          <a:lstStyle/>
          <a:p>
            <a:r>
              <a:rPr lang="en-CA" dirty="0" smtClean="0"/>
              <a:t>Last year we had 34 SOD/AOA level events that required TDs</a:t>
            </a:r>
          </a:p>
          <a:p>
            <a:pPr lvl="1"/>
            <a:r>
              <a:rPr lang="en-CA" dirty="0" smtClean="0"/>
              <a:t>U14 – 14</a:t>
            </a:r>
          </a:p>
          <a:p>
            <a:pPr lvl="1"/>
            <a:r>
              <a:rPr lang="en-CA" dirty="0" smtClean="0"/>
              <a:t>U 16 – 14</a:t>
            </a:r>
          </a:p>
          <a:p>
            <a:pPr lvl="1"/>
            <a:r>
              <a:rPr lang="en-CA" dirty="0" smtClean="0"/>
              <a:t>U18 – 6 </a:t>
            </a:r>
          </a:p>
          <a:p>
            <a:pPr lvl="1"/>
            <a:r>
              <a:rPr lang="en-CA" dirty="0" smtClean="0"/>
              <a:t>Total – 34 events</a:t>
            </a:r>
          </a:p>
          <a:p>
            <a:r>
              <a:rPr lang="en-CA" dirty="0" smtClean="0"/>
              <a:t>How many active TDs do we have?</a:t>
            </a:r>
          </a:p>
          <a:p>
            <a:pPr lvl="1"/>
            <a:r>
              <a:rPr lang="en-CA" dirty="0" smtClean="0"/>
              <a:t>FIS – 6 – Campbell, Dyson, Hopper, Lambert, Lashley, Plotz</a:t>
            </a:r>
          </a:p>
          <a:p>
            <a:pPr lvl="1"/>
            <a:r>
              <a:rPr lang="en-CA" dirty="0" smtClean="0"/>
              <a:t>SOD/AOA – 10 – Gillard, </a:t>
            </a:r>
            <a:r>
              <a:rPr lang="en-CA" dirty="0"/>
              <a:t>Hagar N</a:t>
            </a:r>
            <a:r>
              <a:rPr lang="en-CA" dirty="0" smtClean="0"/>
              <a:t>, Hagerman, </a:t>
            </a:r>
            <a:r>
              <a:rPr lang="en-CA" dirty="0"/>
              <a:t>Haiduk</a:t>
            </a:r>
            <a:r>
              <a:rPr lang="en-CA" dirty="0" smtClean="0"/>
              <a:t>, Kellum, Lowe, Munro, </a:t>
            </a:r>
            <a:r>
              <a:rPr lang="en-CA" dirty="0" err="1"/>
              <a:t>Twible</a:t>
            </a:r>
            <a:r>
              <a:rPr lang="en-CA" dirty="0" smtClean="0"/>
              <a:t>, Vincent, Walker</a:t>
            </a:r>
          </a:p>
          <a:p>
            <a:pPr lvl="1"/>
            <a:r>
              <a:rPr lang="en-CA" dirty="0" smtClean="0"/>
              <a:t>Limited speed experienced TDs</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610802"/>
            <a:ext cx="1219200" cy="1222188"/>
          </a:xfrm>
          <a:prstGeom prst="rect">
            <a:avLst/>
          </a:prstGeom>
        </p:spPr>
      </p:pic>
    </p:spTree>
    <p:extLst>
      <p:ext uri="{BB962C8B-B14F-4D97-AF65-F5344CB8AC3E}">
        <p14:creationId xmlns:p14="http://schemas.microsoft.com/office/powerpoint/2010/main" val="691783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624</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SOD OFFICIALS</vt:lpstr>
      <vt:lpstr>Basic Structure</vt:lpstr>
      <vt:lpstr>And there are Committees</vt:lpstr>
      <vt:lpstr>Levels of Officials </vt:lpstr>
      <vt:lpstr>Technical Delegates</vt:lpstr>
      <vt:lpstr>Officials Education 2017/2018</vt:lpstr>
      <vt:lpstr>Registered Officials</vt:lpstr>
      <vt:lpstr>How Many Officials Do We Need?</vt:lpstr>
      <vt:lpstr>How Many TDs Do We Need</vt:lpstr>
      <vt:lpstr>Plus FIS Events</vt:lpstr>
      <vt:lpstr>Needs Going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SOD OFFICIALS</dc:title>
  <dc:creator>SOD Member Service</dc:creator>
  <cp:lastModifiedBy>SOD Member Service</cp:lastModifiedBy>
  <cp:revision>7</cp:revision>
  <dcterms:created xsi:type="dcterms:W3CDTF">2018-05-04T16:59:05Z</dcterms:created>
  <dcterms:modified xsi:type="dcterms:W3CDTF">2018-05-04T20:55:35Z</dcterms:modified>
</cp:coreProperties>
</file>