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263" r:id="rId3"/>
    <p:sldId id="389" r:id="rId4"/>
    <p:sldId id="390" r:id="rId5"/>
    <p:sldId id="395" r:id="rId6"/>
    <p:sldId id="391" r:id="rId7"/>
    <p:sldId id="396" r:id="rId8"/>
    <p:sldId id="392" r:id="rId9"/>
    <p:sldId id="393" r:id="rId10"/>
    <p:sldId id="3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 Turret" initials="TT"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2B"/>
    <a:srgbClr val="FFCC6B"/>
    <a:srgbClr val="D96709"/>
    <a:srgbClr val="E42B2B"/>
    <a:srgbClr val="2B2B2B"/>
    <a:srgbClr val="FC0427"/>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7687" autoAdjust="0"/>
  </p:normalViewPr>
  <p:slideViewPr>
    <p:cSldViewPr>
      <p:cViewPr>
        <p:scale>
          <a:sx n="50" d="100"/>
          <a:sy n="50" d="100"/>
        </p:scale>
        <p:origin x="-1722" y="-600"/>
      </p:cViewPr>
      <p:guideLst>
        <p:guide orient="horz" pos="2160"/>
        <p:guide pos="2880"/>
      </p:guideLst>
    </p:cSldViewPr>
  </p:slideViewPr>
  <p:outlineViewPr>
    <p:cViewPr>
      <p:scale>
        <a:sx n="33" d="100"/>
        <a:sy n="33" d="100"/>
      </p:scale>
      <p:origin x="42" y="3330"/>
    </p:cViewPr>
  </p:outlineViewPr>
  <p:notesTextViewPr>
    <p:cViewPr>
      <p:scale>
        <a:sx n="1" d="1"/>
        <a:sy n="1" d="1"/>
      </p:scale>
      <p:origin x="0" y="0"/>
    </p:cViewPr>
  </p:notesTextViewPr>
  <p:sorterViewPr>
    <p:cViewPr>
      <p:scale>
        <a:sx n="68" d="100"/>
        <a:sy n="68" d="100"/>
      </p:scale>
      <p:origin x="0" y="0"/>
    </p:cViewPr>
  </p:sorterViewPr>
  <p:notesViewPr>
    <p:cSldViewPr>
      <p:cViewPr varScale="1">
        <p:scale>
          <a:sx n="83" d="100"/>
          <a:sy n="83" d="100"/>
        </p:scale>
        <p:origin x="-199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35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358"/>
          </a:xfrm>
          <a:prstGeom prst="rect">
            <a:avLst/>
          </a:prstGeom>
        </p:spPr>
        <p:txBody>
          <a:bodyPr vert="horz" lIns="91440" tIns="45720" rIns="91440" bIns="45720" rtlCol="0"/>
          <a:lstStyle>
            <a:lvl1pPr algn="r">
              <a:defRPr sz="1200"/>
            </a:lvl1pPr>
          </a:lstStyle>
          <a:p>
            <a:fld id="{4DA6E99D-6246-4781-ABDB-813EFBC5D07F}" type="datetimeFigureOut">
              <a:rPr lang="en-CA" smtClean="0"/>
              <a:t>09/05/2018</a:t>
            </a:fld>
            <a:endParaRPr lang="en-CA"/>
          </a:p>
        </p:txBody>
      </p:sp>
      <p:sp>
        <p:nvSpPr>
          <p:cNvPr id="4" name="Footer Placeholder 3"/>
          <p:cNvSpPr>
            <a:spLocks noGrp="1"/>
          </p:cNvSpPr>
          <p:nvPr>
            <p:ph type="ftr" sz="quarter" idx="2"/>
          </p:nvPr>
        </p:nvSpPr>
        <p:spPr>
          <a:xfrm>
            <a:off x="0" y="8685071"/>
            <a:ext cx="2971800" cy="45735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071"/>
            <a:ext cx="2971800" cy="457358"/>
          </a:xfrm>
          <a:prstGeom prst="rect">
            <a:avLst/>
          </a:prstGeom>
        </p:spPr>
        <p:txBody>
          <a:bodyPr vert="horz" lIns="91440" tIns="45720" rIns="91440" bIns="45720" rtlCol="0" anchor="b"/>
          <a:lstStyle>
            <a:lvl1pPr algn="r">
              <a:defRPr sz="1200"/>
            </a:lvl1pPr>
          </a:lstStyle>
          <a:p>
            <a:fld id="{4CDCE2E7-6806-4048-A9EE-2669634A57DA}" type="slidenum">
              <a:rPr lang="en-CA" smtClean="0"/>
              <a:t>‹#›</a:t>
            </a:fld>
            <a:endParaRPr lang="en-CA"/>
          </a:p>
        </p:txBody>
      </p:sp>
    </p:spTree>
    <p:extLst>
      <p:ext uri="{BB962C8B-B14F-4D97-AF65-F5344CB8AC3E}">
        <p14:creationId xmlns:p14="http://schemas.microsoft.com/office/powerpoint/2010/main" val="1005489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CE6F45-1A96-4D81-8A65-7AFDC19E3228}" type="datetimeFigureOut">
              <a:rPr lang="en-CA" smtClean="0"/>
              <a:t>09/05/2018</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D5CFD6-4E1E-4D58-8FC3-C1FAAE9149F6}" type="slidenum">
              <a:rPr lang="en-CA" smtClean="0"/>
              <a:t>‹#›</a:t>
            </a:fld>
            <a:endParaRPr lang="en-CA" dirty="0"/>
          </a:p>
        </p:txBody>
      </p:sp>
    </p:spTree>
    <p:extLst>
      <p:ext uri="{BB962C8B-B14F-4D97-AF65-F5344CB8AC3E}">
        <p14:creationId xmlns:p14="http://schemas.microsoft.com/office/powerpoint/2010/main" val="3507405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0D5CFD6-4E1E-4D58-8FC3-C1FAAE9149F6}" type="slidenum">
              <a:rPr lang="en-CA" smtClean="0"/>
              <a:t>1</a:t>
            </a:fld>
            <a:endParaRPr lang="en-CA" dirty="0"/>
          </a:p>
        </p:txBody>
      </p:sp>
    </p:spTree>
    <p:extLst>
      <p:ext uri="{BB962C8B-B14F-4D97-AF65-F5344CB8AC3E}">
        <p14:creationId xmlns:p14="http://schemas.microsoft.com/office/powerpoint/2010/main" val="1176654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A1C5186-47C2-48D1-96E7-B9FDE39E2005}" type="datetime1">
              <a:rPr lang="en-CA" smtClean="0"/>
              <a:t>09/05/2018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4592" y="548680"/>
            <a:ext cx="1154816" cy="1634634"/>
          </a:xfrm>
          <a:prstGeom prst="rect">
            <a:avLst/>
          </a:prstGeom>
        </p:spPr>
      </p:pic>
    </p:spTree>
    <p:extLst>
      <p:ext uri="{BB962C8B-B14F-4D97-AF65-F5344CB8AC3E}">
        <p14:creationId xmlns:p14="http://schemas.microsoft.com/office/powerpoint/2010/main" val="3350315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844476A-DC93-4D50-B85F-6CBC1F76AEB2}" type="datetime1">
              <a:rPr lang="en-CA" smtClean="0"/>
              <a:t>09/05/2018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22569993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169CECC-E93D-4B64-A1B9-93E9B4A3AA7E}" type="datetime1">
              <a:rPr lang="en-CA" smtClean="0"/>
              <a:t>09/05/2018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9234136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09/05/2018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426863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09/05/2018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2485168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C7B0-1641-40B8-8302-B4ACE2D64D75}" type="datetimeFigureOut">
              <a:rPr lang="en-CA" smtClean="0"/>
              <a:t>09/05/2018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25167263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0F7C7B0-1641-40B8-8302-B4ACE2D64D75}" type="datetimeFigureOut">
              <a:rPr lang="en-CA" smtClean="0"/>
              <a:t>09/05/2018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1767429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0F7C7B0-1641-40B8-8302-B4ACE2D64D75}" type="datetimeFigureOut">
              <a:rPr lang="en-CA" smtClean="0"/>
              <a:t>09/05/2018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7390961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0F7C7B0-1641-40B8-8302-B4ACE2D64D75}" type="datetimeFigureOut">
              <a:rPr lang="en-CA" smtClean="0"/>
              <a:t>09/05/2018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21042178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C7B0-1641-40B8-8302-B4ACE2D64D75}" type="datetimeFigureOut">
              <a:rPr lang="en-CA" smtClean="0"/>
              <a:t>09/05/2018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2713243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C7B0-1641-40B8-8302-B4ACE2D64D75}" type="datetimeFigureOut">
              <a:rPr lang="en-CA" smtClean="0"/>
              <a:t>09/05/2018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1280997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F55A5-E861-4046-8266-9445EC772CF4}" type="datetime1">
              <a:rPr lang="en-CA" smtClean="0"/>
              <a:t>09/05/2018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16416" y="5805264"/>
            <a:ext cx="650760" cy="921146"/>
          </a:xfrm>
          <a:prstGeom prst="rect">
            <a:avLst/>
          </a:prstGeom>
        </p:spPr>
      </p:pic>
    </p:spTree>
    <p:extLst>
      <p:ext uri="{BB962C8B-B14F-4D97-AF65-F5344CB8AC3E}">
        <p14:creationId xmlns:p14="http://schemas.microsoft.com/office/powerpoint/2010/main" val="16370543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C7B0-1641-40B8-8302-B4ACE2D64D75}" type="datetimeFigureOut">
              <a:rPr lang="en-CA" smtClean="0"/>
              <a:t>09/05/2018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38147991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09/05/2018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5672098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0F7C7B0-1641-40B8-8302-B4ACE2D64D75}" type="datetimeFigureOut">
              <a:rPr lang="en-CA" smtClean="0"/>
              <a:t>09/05/2018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93D653A-34A4-4606-BE5B-E1A7DFC90E77}" type="slidenum">
              <a:rPr lang="en-CA" smtClean="0"/>
              <a:t>‹#›</a:t>
            </a:fld>
            <a:endParaRPr lang="en-CA"/>
          </a:p>
        </p:txBody>
      </p:sp>
    </p:spTree>
    <p:extLst>
      <p:ext uri="{BB962C8B-B14F-4D97-AF65-F5344CB8AC3E}">
        <p14:creationId xmlns:p14="http://schemas.microsoft.com/office/powerpoint/2010/main" val="42807140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86E6F-2A46-41F3-83D0-80DED2C2B486}" type="datetime1">
              <a:rPr lang="en-CA" smtClean="0"/>
              <a:t>09/05/2018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939043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A0C4DF7-E9DC-4D93-9812-EE454A3B7410}" type="datetime1">
              <a:rPr lang="en-CA" smtClean="0"/>
              <a:t>09/05/2018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30062607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360150A-A8B1-418F-A2DC-CAEE47F05256}" type="datetime1">
              <a:rPr lang="en-CA" smtClean="0"/>
              <a:t>09/05/2018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8670306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dirty="0"/>
          </a:p>
        </p:txBody>
      </p:sp>
      <p:sp>
        <p:nvSpPr>
          <p:cNvPr id="3" name="Date Placeholder 2"/>
          <p:cNvSpPr>
            <a:spLocks noGrp="1"/>
          </p:cNvSpPr>
          <p:nvPr>
            <p:ph type="dt" sz="half" idx="10"/>
          </p:nvPr>
        </p:nvSpPr>
        <p:spPr/>
        <p:txBody>
          <a:bodyPr/>
          <a:lstStyle/>
          <a:p>
            <a:fld id="{8BF5D858-885B-477C-8F1F-5DACCD3A68D8}" type="datetime1">
              <a:rPr lang="en-CA" smtClean="0"/>
              <a:t>09/05/2018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873148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CD774-1AEA-4E6B-837C-18D406BB9661}" type="datetime1">
              <a:rPr lang="en-CA" smtClean="0"/>
              <a:t>09/05/2018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219455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EE9AA-E4BD-416C-975E-9F13A7E7A437}" type="datetime1">
              <a:rPr lang="en-CA" smtClean="0"/>
              <a:t>09/05/2018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1494215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64135-E875-497D-812A-B21EEAD3BD52}" type="datetime1">
              <a:rPr lang="en-CA" smtClean="0"/>
              <a:t>09/05/2018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3158239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35696" y="274638"/>
            <a:ext cx="6851104" cy="1143000"/>
          </a:xfrm>
          <a:prstGeom prst="rect">
            <a:avLst/>
          </a:prstGeom>
        </p:spPr>
        <p:txBody>
          <a:bodyPr vert="horz" lIns="91440" tIns="45720" rIns="91440" bIns="45720" rtlCol="0" anchor="ctr">
            <a:normAutofit/>
          </a:bodyPr>
          <a:lstStyle/>
          <a:p>
            <a:r>
              <a:rPr lang="en-US"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F22C-07D0-4380-BDF7-C32D8688C9D5}" type="datetime1">
              <a:rPr lang="en-CA" smtClean="0"/>
              <a:t>09/05/2018</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4203A-75D2-4BF8-BCD1-4CD9FE7E7DB7}" type="slidenum">
              <a:rPr lang="en-CA" smtClean="0"/>
              <a:pPr/>
              <a:t>‹#›</a:t>
            </a:fld>
            <a:endParaRPr lang="en-CA" dirty="0"/>
          </a:p>
        </p:txBody>
      </p:sp>
    </p:spTree>
    <p:extLst>
      <p:ext uri="{BB962C8B-B14F-4D97-AF65-F5344CB8AC3E}">
        <p14:creationId xmlns:p14="http://schemas.microsoft.com/office/powerpoint/2010/main" val="3917154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C7B0-1641-40B8-8302-B4ACE2D64D75}" type="datetimeFigureOut">
              <a:rPr lang="en-CA" smtClean="0"/>
              <a:t>09/05/2018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D653A-34A4-4606-BE5B-E1A7DFC90E77}" type="slidenum">
              <a:rPr lang="en-CA" smtClean="0"/>
              <a:t>‹#›</a:t>
            </a:fld>
            <a:endParaRPr lang="en-CA"/>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80052" y="212204"/>
            <a:ext cx="1941604" cy="1704628"/>
          </a:xfrm>
          <a:prstGeom prst="rect">
            <a:avLst/>
          </a:prstGeom>
        </p:spPr>
      </p:pic>
    </p:spTree>
    <p:extLst>
      <p:ext uri="{BB962C8B-B14F-4D97-AF65-F5344CB8AC3E}">
        <p14:creationId xmlns:p14="http://schemas.microsoft.com/office/powerpoint/2010/main" val="1933769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lpinecanada.org/uploads/documents/Ski-Cross_Progression_Table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672473"/>
            <a:ext cx="7200800" cy="2616101"/>
          </a:xfrm>
          <a:prstGeom prst="rect">
            <a:avLst/>
          </a:prstGeom>
          <a:noFill/>
        </p:spPr>
        <p:txBody>
          <a:bodyPr wrap="square" rtlCol="0">
            <a:spAutoFit/>
          </a:bodyPr>
          <a:lstStyle/>
          <a:p>
            <a:pPr algn="ctr">
              <a:tabLst>
                <a:tab pos="2152650" algn="l"/>
              </a:tabLst>
            </a:pPr>
            <a:r>
              <a:rPr lang="en-CA" sz="5400" b="1" dirty="0" smtClean="0">
                <a:solidFill>
                  <a:srgbClr val="E42B2B"/>
                </a:solidFill>
              </a:rPr>
              <a:t>SOD SX/Terrain </a:t>
            </a:r>
            <a:r>
              <a:rPr lang="en-CA" sz="5400" b="1" dirty="0">
                <a:solidFill>
                  <a:srgbClr val="E42B2B"/>
                </a:solidFill>
              </a:rPr>
              <a:t>Report</a:t>
            </a:r>
            <a:r>
              <a:rPr lang="en-CA" sz="5400" dirty="0">
                <a:solidFill>
                  <a:srgbClr val="FF6600"/>
                </a:solidFill>
              </a:rPr>
              <a:t/>
            </a:r>
            <a:br>
              <a:rPr lang="en-CA" sz="5400" dirty="0">
                <a:solidFill>
                  <a:srgbClr val="FF6600"/>
                </a:solidFill>
              </a:rPr>
            </a:br>
            <a:r>
              <a:rPr lang="en-CA" sz="5400" dirty="0">
                <a:solidFill>
                  <a:srgbClr val="FF6600"/>
                </a:solidFill>
              </a:rPr>
              <a:t>Bennett Carter</a:t>
            </a:r>
          </a:p>
          <a:p>
            <a:pPr algn="ctr">
              <a:tabLst>
                <a:tab pos="2152650" algn="l"/>
              </a:tabLst>
            </a:pPr>
            <a:r>
              <a:rPr lang="en-CA" sz="2800" dirty="0">
                <a:solidFill>
                  <a:schemeClr val="bg1">
                    <a:lumMod val="65000"/>
                  </a:schemeClr>
                </a:solidFill>
              </a:rPr>
              <a:t>May </a:t>
            </a:r>
            <a:r>
              <a:rPr lang="en-CA" sz="2800" dirty="0" smtClean="0">
                <a:solidFill>
                  <a:schemeClr val="bg1">
                    <a:lumMod val="65000"/>
                  </a:schemeClr>
                </a:solidFill>
              </a:rPr>
              <a:t>5th</a:t>
            </a:r>
            <a:r>
              <a:rPr lang="en-CA" sz="2800" dirty="0">
                <a:solidFill>
                  <a:schemeClr val="bg1">
                    <a:lumMod val="65000"/>
                  </a:schemeClr>
                </a:solidFill>
              </a:rPr>
              <a:t>, 2018</a:t>
            </a:r>
            <a:br>
              <a:rPr lang="en-CA" sz="2800" dirty="0">
                <a:solidFill>
                  <a:schemeClr val="bg1">
                    <a:lumMod val="65000"/>
                  </a:schemeClr>
                </a:solidFill>
              </a:rPr>
            </a:br>
            <a:r>
              <a:rPr lang="en-CA" sz="2800" dirty="0">
                <a:solidFill>
                  <a:schemeClr val="bg1">
                    <a:lumMod val="65000"/>
                  </a:schemeClr>
                </a:solidFill>
              </a:rPr>
              <a:t>Caledon Ski Club</a:t>
            </a:r>
          </a:p>
        </p:txBody>
      </p:sp>
    </p:spTree>
    <p:extLst>
      <p:ext uri="{BB962C8B-B14F-4D97-AF65-F5344CB8AC3E}">
        <p14:creationId xmlns:p14="http://schemas.microsoft.com/office/powerpoint/2010/main" val="38407513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23317"/>
            <a:ext cx="8229600" cy="4453955"/>
          </a:xfrm>
        </p:spPr>
        <p:txBody>
          <a:bodyPr>
            <a:normAutofit/>
          </a:bodyPr>
          <a:lstStyle/>
          <a:p>
            <a:r>
              <a:rPr lang="en-CA" dirty="0"/>
              <a:t>Year 1 of the AOA 5 year SX Plan</a:t>
            </a:r>
          </a:p>
          <a:p>
            <a:r>
              <a:rPr lang="en-CA" dirty="0"/>
              <a:t>Year 1 - Integrate </a:t>
            </a:r>
            <a:r>
              <a:rPr lang="en-CA" dirty="0" smtClean="0"/>
              <a:t>SX/terrain </a:t>
            </a:r>
            <a:r>
              <a:rPr lang="en-CA" dirty="0"/>
              <a:t>into U12 SOD series, train more track builders, coaches and officials</a:t>
            </a:r>
          </a:p>
          <a:p>
            <a:r>
              <a:rPr lang="en-CA" dirty="0"/>
              <a:t>Terrain was integrated into </a:t>
            </a:r>
            <a:r>
              <a:rPr lang="en-CA" dirty="0" smtClean="0"/>
              <a:t>4 U12 races (3 SOD, 1 invitational), </a:t>
            </a:r>
            <a:r>
              <a:rPr lang="en-CA" dirty="0"/>
              <a:t>8 clubs participated in builder session and 20 coaches and 19 officials were trained at Calabogie camp </a:t>
            </a:r>
          </a:p>
        </p:txBody>
      </p:sp>
      <p:sp>
        <p:nvSpPr>
          <p:cNvPr id="4" name="TextBox 3"/>
          <p:cNvSpPr txBox="1"/>
          <p:nvPr/>
        </p:nvSpPr>
        <p:spPr>
          <a:xfrm>
            <a:off x="1568140" y="332656"/>
            <a:ext cx="6316228" cy="1077218"/>
          </a:xfrm>
          <a:prstGeom prst="rect">
            <a:avLst/>
          </a:prstGeom>
          <a:noFill/>
        </p:spPr>
        <p:txBody>
          <a:bodyPr wrap="square" rtlCol="0">
            <a:spAutoFit/>
          </a:bodyPr>
          <a:lstStyle/>
          <a:p>
            <a:pPr algn="ctr"/>
            <a:r>
              <a:rPr lang="en-US" sz="3600" b="1" dirty="0">
                <a:solidFill>
                  <a:srgbClr val="E4002B"/>
                </a:solidFill>
              </a:rPr>
              <a:t>SX/Terrain in Review</a:t>
            </a:r>
            <a:br>
              <a:rPr lang="en-US" sz="3600" b="1" dirty="0">
                <a:solidFill>
                  <a:srgbClr val="E4002B"/>
                </a:solidFill>
              </a:rPr>
            </a:br>
            <a:r>
              <a:rPr lang="en-US" sz="2800" b="1" dirty="0">
                <a:solidFill>
                  <a:srgbClr val="E4002B"/>
                </a:solidFill>
              </a:rPr>
              <a:t>Programming Overview</a:t>
            </a:r>
          </a:p>
        </p:txBody>
      </p:sp>
    </p:spTree>
    <p:extLst>
      <p:ext uri="{BB962C8B-B14F-4D97-AF65-F5344CB8AC3E}">
        <p14:creationId xmlns:p14="http://schemas.microsoft.com/office/powerpoint/2010/main" val="764621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09874"/>
            <a:ext cx="8229600" cy="4525963"/>
          </a:xfrm>
        </p:spPr>
        <p:txBody>
          <a:bodyPr>
            <a:noAutofit/>
          </a:bodyPr>
          <a:lstStyle/>
          <a:p>
            <a:endParaRPr lang="en-CA" sz="1800" dirty="0"/>
          </a:p>
          <a:p>
            <a:pPr lvl="0"/>
            <a:endParaRPr lang="en-CA" sz="1800" b="1" dirty="0"/>
          </a:p>
          <a:p>
            <a:pPr lvl="0"/>
            <a:endParaRPr lang="en-CA" sz="1800" dirty="0"/>
          </a:p>
          <a:p>
            <a:endParaRPr lang="en-CA" sz="1400" dirty="0"/>
          </a:p>
        </p:txBody>
      </p:sp>
      <p:sp>
        <p:nvSpPr>
          <p:cNvPr id="4" name="TextBox 3"/>
          <p:cNvSpPr txBox="1"/>
          <p:nvPr/>
        </p:nvSpPr>
        <p:spPr>
          <a:xfrm>
            <a:off x="1568140" y="332656"/>
            <a:ext cx="6316228" cy="1077218"/>
          </a:xfrm>
          <a:prstGeom prst="rect">
            <a:avLst/>
          </a:prstGeom>
          <a:noFill/>
        </p:spPr>
        <p:txBody>
          <a:bodyPr wrap="square" rtlCol="0">
            <a:spAutoFit/>
          </a:bodyPr>
          <a:lstStyle/>
          <a:p>
            <a:pPr algn="ctr"/>
            <a:r>
              <a:rPr lang="en-US" sz="3600" b="1" dirty="0">
                <a:solidFill>
                  <a:srgbClr val="E4002B"/>
                </a:solidFill>
              </a:rPr>
              <a:t>SX/Terrain in Review</a:t>
            </a:r>
            <a:br>
              <a:rPr lang="en-US" sz="3600" b="1" dirty="0">
                <a:solidFill>
                  <a:srgbClr val="E4002B"/>
                </a:solidFill>
              </a:rPr>
            </a:br>
            <a:r>
              <a:rPr lang="en-US" sz="2800" b="1" dirty="0">
                <a:solidFill>
                  <a:srgbClr val="E4002B"/>
                </a:solidFill>
              </a:rPr>
              <a:t>Competition Highlights</a:t>
            </a:r>
          </a:p>
        </p:txBody>
      </p:sp>
      <p:sp>
        <p:nvSpPr>
          <p:cNvPr id="5" name="Content Placeholder 2">
            <a:extLst>
              <a:ext uri="{FF2B5EF4-FFF2-40B4-BE49-F238E27FC236}">
                <a16:creationId xmlns="" xmlns:a16="http://schemas.microsoft.com/office/drawing/2014/main" id="{49261A5D-69EB-4C0C-88E6-84B8F4E4B06D}"/>
              </a:ext>
            </a:extLst>
          </p:cNvPr>
          <p:cNvSpPr txBox="1">
            <a:spLocks/>
          </p:cNvSpPr>
          <p:nvPr/>
        </p:nvSpPr>
        <p:spPr>
          <a:xfrm>
            <a:off x="323528" y="1423317"/>
            <a:ext cx="8229600" cy="445395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Alpine #1: (Jan 21, 2018)</a:t>
            </a:r>
          </a:p>
          <a:p>
            <a:pPr lvl="1"/>
            <a:r>
              <a:rPr lang="en-US" dirty="0"/>
              <a:t>A very well run event, despite timing being done over the radio and phone.</a:t>
            </a:r>
          </a:p>
          <a:p>
            <a:pPr lvl="1"/>
            <a:r>
              <a:rPr lang="en-US" dirty="0"/>
              <a:t>Great weather, full support from all coaches in the meeting, race ran on time and had no injuries. Course had no air, rollers and one </a:t>
            </a:r>
            <a:r>
              <a:rPr lang="en-US" dirty="0" err="1"/>
              <a:t>burm</a:t>
            </a:r>
            <a:r>
              <a:rPr lang="en-US" dirty="0"/>
              <a:t>. All gates were triangle panels. Bracket - 1 W participated.</a:t>
            </a:r>
          </a:p>
          <a:p>
            <a:pPr marL="0" indent="0">
              <a:buNone/>
            </a:pPr>
            <a:r>
              <a:rPr lang="en-US" dirty="0"/>
              <a:t> </a:t>
            </a:r>
          </a:p>
          <a:p>
            <a:r>
              <a:rPr lang="en-US" dirty="0"/>
              <a:t>Craigleith: (Jan 28, 2018)</a:t>
            </a:r>
          </a:p>
          <a:p>
            <a:pPr lvl="1"/>
            <a:r>
              <a:rPr lang="en-US" dirty="0"/>
              <a:t>A well run race that had a mix of triangle panels, double gates, GS gates and rollers. No air. Race ran on time and was exciting for athletes, coaches and fans. Bracket - 3 M participated.</a:t>
            </a:r>
          </a:p>
          <a:p>
            <a:endParaRPr lang="en-CA" dirty="0"/>
          </a:p>
        </p:txBody>
      </p:sp>
    </p:spTree>
    <p:extLst>
      <p:ext uri="{BB962C8B-B14F-4D97-AF65-F5344CB8AC3E}">
        <p14:creationId xmlns:p14="http://schemas.microsoft.com/office/powerpoint/2010/main" val="2373653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09874"/>
            <a:ext cx="8229600" cy="4525963"/>
          </a:xfrm>
        </p:spPr>
        <p:txBody>
          <a:bodyPr>
            <a:noAutofit/>
          </a:bodyPr>
          <a:lstStyle/>
          <a:p>
            <a:endParaRPr lang="en-CA" sz="1800" dirty="0"/>
          </a:p>
          <a:p>
            <a:pPr lvl="0"/>
            <a:endParaRPr lang="en-CA" sz="1800" b="1" dirty="0"/>
          </a:p>
          <a:p>
            <a:pPr lvl="0"/>
            <a:endParaRPr lang="en-CA" sz="1800" dirty="0"/>
          </a:p>
          <a:p>
            <a:endParaRPr lang="en-CA" sz="1400" dirty="0"/>
          </a:p>
        </p:txBody>
      </p:sp>
      <p:sp>
        <p:nvSpPr>
          <p:cNvPr id="4" name="TextBox 3"/>
          <p:cNvSpPr txBox="1"/>
          <p:nvPr/>
        </p:nvSpPr>
        <p:spPr>
          <a:xfrm>
            <a:off x="1568140" y="332656"/>
            <a:ext cx="6316228" cy="1077218"/>
          </a:xfrm>
          <a:prstGeom prst="rect">
            <a:avLst/>
          </a:prstGeom>
          <a:noFill/>
        </p:spPr>
        <p:txBody>
          <a:bodyPr wrap="square" rtlCol="0">
            <a:spAutoFit/>
          </a:bodyPr>
          <a:lstStyle/>
          <a:p>
            <a:pPr algn="ctr"/>
            <a:r>
              <a:rPr lang="en-US" sz="3600" b="1" dirty="0">
                <a:solidFill>
                  <a:srgbClr val="E4002B"/>
                </a:solidFill>
              </a:rPr>
              <a:t>SX/Terrain in Review</a:t>
            </a:r>
            <a:br>
              <a:rPr lang="en-US" sz="3600" b="1" dirty="0">
                <a:solidFill>
                  <a:srgbClr val="E4002B"/>
                </a:solidFill>
              </a:rPr>
            </a:br>
            <a:r>
              <a:rPr lang="en-US" sz="2800" b="1" dirty="0">
                <a:solidFill>
                  <a:srgbClr val="E4002B"/>
                </a:solidFill>
              </a:rPr>
              <a:t>Competition Highlights</a:t>
            </a:r>
          </a:p>
        </p:txBody>
      </p:sp>
      <p:sp>
        <p:nvSpPr>
          <p:cNvPr id="5" name="Content Placeholder 2">
            <a:extLst>
              <a:ext uri="{FF2B5EF4-FFF2-40B4-BE49-F238E27FC236}">
                <a16:creationId xmlns="" xmlns:a16="http://schemas.microsoft.com/office/drawing/2014/main" id="{49261A5D-69EB-4C0C-88E6-84B8F4E4B06D}"/>
              </a:ext>
            </a:extLst>
          </p:cNvPr>
          <p:cNvSpPr txBox="1">
            <a:spLocks/>
          </p:cNvSpPr>
          <p:nvPr/>
        </p:nvSpPr>
        <p:spPr>
          <a:xfrm>
            <a:off x="323528" y="1423317"/>
            <a:ext cx="8229600" cy="445395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Alpine #2: (Feb 3, 2018)</a:t>
            </a:r>
          </a:p>
          <a:p>
            <a:pPr lvl="1"/>
            <a:r>
              <a:rPr lang="en-US" dirty="0"/>
              <a:t>Also ran very well. Race was in a different U12 tier than the previous race ( bracket 5). All triangle panels, with rollers ruts. All GS gates, rollers with no </a:t>
            </a:r>
            <a:r>
              <a:rPr lang="en-US" dirty="0" smtClean="0"/>
              <a:t>air.</a:t>
            </a:r>
            <a:endParaRPr lang="en-US" dirty="0"/>
          </a:p>
          <a:p>
            <a:pPr marL="0" indent="0">
              <a:buNone/>
            </a:pPr>
            <a:endParaRPr lang="en-US" dirty="0"/>
          </a:p>
          <a:p>
            <a:r>
              <a:rPr lang="en-US" dirty="0"/>
              <a:t>Devil’s Glen: (Mastermind GS March 15, 2018)</a:t>
            </a:r>
          </a:p>
          <a:p>
            <a:pPr lvl="1"/>
            <a:r>
              <a:rPr lang="en-US" dirty="0"/>
              <a:t>A very challenging hill made more challenging by soft rollers on the flats at the top. Snow did not have time to set up following epic powder day in March at the Glen. 2</a:t>
            </a:r>
            <a:r>
              <a:rPr lang="en-US" baseline="30000" dirty="0"/>
              <a:t>nd</a:t>
            </a:r>
            <a:r>
              <a:rPr lang="en-US" dirty="0"/>
              <a:t> run set was challenging due to </a:t>
            </a:r>
            <a:r>
              <a:rPr lang="en-US" dirty="0" smtClean="0"/>
              <a:t>cross ruts </a:t>
            </a:r>
            <a:endParaRPr lang="en-US" dirty="0"/>
          </a:p>
          <a:p>
            <a:endParaRPr lang="en-CA" dirty="0"/>
          </a:p>
        </p:txBody>
      </p:sp>
    </p:spTree>
    <p:extLst>
      <p:ext uri="{BB962C8B-B14F-4D97-AF65-F5344CB8AC3E}">
        <p14:creationId xmlns:p14="http://schemas.microsoft.com/office/powerpoint/2010/main" val="17162913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525963"/>
          </a:xfrm>
        </p:spPr>
        <p:txBody>
          <a:bodyPr>
            <a:normAutofit/>
          </a:bodyPr>
          <a:lstStyle/>
          <a:p>
            <a:pPr lvl="0"/>
            <a:r>
              <a:rPr lang="en-CA" dirty="0"/>
              <a:t>Year 2 - </a:t>
            </a:r>
            <a:r>
              <a:rPr lang="en-US" dirty="0"/>
              <a:t>Integrate terrain as an event on all U12 calendars in all divisions, publish a AOA SX pathway for clubs to integrate into all age groups</a:t>
            </a:r>
          </a:p>
          <a:p>
            <a:pPr lvl="0"/>
            <a:r>
              <a:rPr lang="en-US" dirty="0"/>
              <a:t>Jan 26 SX World Cup Blue Mountain</a:t>
            </a:r>
          </a:p>
          <a:p>
            <a:pPr lvl="0"/>
            <a:r>
              <a:rPr lang="en-US" dirty="0"/>
              <a:t>Jan 28-29 SX NorAm Blue Mountain</a:t>
            </a:r>
          </a:p>
          <a:p>
            <a:pPr lvl="0"/>
            <a:r>
              <a:rPr lang="en-US" dirty="0"/>
              <a:t>Jan 30-31 SX AOA Training Camp</a:t>
            </a:r>
          </a:p>
          <a:p>
            <a:pPr lvl="0"/>
            <a:r>
              <a:rPr lang="en-US" dirty="0"/>
              <a:t>March U16 Canada Winter Games</a:t>
            </a:r>
            <a:endParaRPr lang="en-CA" dirty="0"/>
          </a:p>
        </p:txBody>
      </p:sp>
      <p:sp>
        <p:nvSpPr>
          <p:cNvPr id="4" name="TextBox 3"/>
          <p:cNvSpPr txBox="1"/>
          <p:nvPr/>
        </p:nvSpPr>
        <p:spPr>
          <a:xfrm>
            <a:off x="1331640" y="332654"/>
            <a:ext cx="6316228" cy="1077218"/>
          </a:xfrm>
          <a:prstGeom prst="rect">
            <a:avLst/>
          </a:prstGeom>
          <a:noFill/>
        </p:spPr>
        <p:txBody>
          <a:bodyPr wrap="square" rtlCol="0">
            <a:spAutoFit/>
          </a:bodyPr>
          <a:lstStyle/>
          <a:p>
            <a:pPr algn="ctr"/>
            <a:r>
              <a:rPr lang="en-US" sz="3600" b="1" dirty="0">
                <a:solidFill>
                  <a:srgbClr val="E4002B"/>
                </a:solidFill>
              </a:rPr>
              <a:t>SX/Terrain in Review</a:t>
            </a:r>
            <a:br>
              <a:rPr lang="en-US" sz="3600" b="1" dirty="0">
                <a:solidFill>
                  <a:srgbClr val="E4002B"/>
                </a:solidFill>
              </a:rPr>
            </a:br>
            <a:r>
              <a:rPr lang="en-US" sz="2800" b="1" dirty="0">
                <a:solidFill>
                  <a:srgbClr val="E4002B"/>
                </a:solidFill>
              </a:rPr>
              <a:t>Looking Forward</a:t>
            </a:r>
          </a:p>
        </p:txBody>
      </p:sp>
    </p:spTree>
    <p:extLst>
      <p:ext uri="{BB962C8B-B14F-4D97-AF65-F5344CB8AC3E}">
        <p14:creationId xmlns:p14="http://schemas.microsoft.com/office/powerpoint/2010/main" val="563975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525963"/>
          </a:xfrm>
        </p:spPr>
        <p:txBody>
          <a:bodyPr>
            <a:normAutofit/>
          </a:bodyPr>
          <a:lstStyle/>
          <a:p>
            <a:pPr lvl="0"/>
            <a:r>
              <a:rPr lang="en-US" dirty="0" smtClean="0"/>
              <a:t>We were very lucky to have a variety of terrain available at Craigleith this year</a:t>
            </a:r>
          </a:p>
          <a:p>
            <a:pPr lvl="0"/>
            <a:r>
              <a:rPr lang="en-US" dirty="0" err="1" smtClean="0"/>
              <a:t>Mogels</a:t>
            </a:r>
            <a:r>
              <a:rPr lang="en-US" dirty="0" smtClean="0"/>
              <a:t>, SX, and rollers on multiple hills</a:t>
            </a:r>
          </a:p>
          <a:p>
            <a:pPr lvl="0"/>
            <a:r>
              <a:rPr lang="en-US" dirty="0" smtClean="0"/>
              <a:t>Kids were able to build on use of all joints foundation. True focus is on development of fundamental skills</a:t>
            </a:r>
          </a:p>
          <a:p>
            <a:pPr lvl="0"/>
            <a:r>
              <a:rPr lang="en-US" dirty="0" smtClean="0"/>
              <a:t>Variety not normally found in SOD</a:t>
            </a:r>
          </a:p>
          <a:p>
            <a:pPr lvl="1"/>
            <a:r>
              <a:rPr lang="en-US" dirty="0" smtClean="0"/>
              <a:t>Fall lines, grooming, visibility</a:t>
            </a:r>
            <a:endParaRPr lang="en-US" dirty="0"/>
          </a:p>
        </p:txBody>
      </p:sp>
      <p:sp>
        <p:nvSpPr>
          <p:cNvPr id="4" name="TextBox 3"/>
          <p:cNvSpPr txBox="1"/>
          <p:nvPr/>
        </p:nvSpPr>
        <p:spPr>
          <a:xfrm>
            <a:off x="1331640" y="332654"/>
            <a:ext cx="6316228" cy="1077218"/>
          </a:xfrm>
          <a:prstGeom prst="rect">
            <a:avLst/>
          </a:prstGeom>
          <a:noFill/>
        </p:spPr>
        <p:txBody>
          <a:bodyPr wrap="square" rtlCol="0">
            <a:spAutoFit/>
          </a:bodyPr>
          <a:lstStyle/>
          <a:p>
            <a:pPr algn="ctr"/>
            <a:r>
              <a:rPr lang="en-US" sz="3600" b="1" dirty="0">
                <a:solidFill>
                  <a:srgbClr val="E4002B"/>
                </a:solidFill>
              </a:rPr>
              <a:t>SX/Terrain in Review</a:t>
            </a:r>
            <a:br>
              <a:rPr lang="en-US" sz="3600" b="1" dirty="0">
                <a:solidFill>
                  <a:srgbClr val="E4002B"/>
                </a:solidFill>
              </a:rPr>
            </a:br>
            <a:r>
              <a:rPr lang="en-US" sz="2800" b="1" dirty="0" smtClean="0">
                <a:solidFill>
                  <a:srgbClr val="E4002B"/>
                </a:solidFill>
              </a:rPr>
              <a:t>U12 at Craigleith</a:t>
            </a:r>
            <a:endParaRPr lang="en-US" sz="2800" b="1" dirty="0">
              <a:solidFill>
                <a:srgbClr val="E4002B"/>
              </a:solidFill>
            </a:endParaRPr>
          </a:p>
        </p:txBody>
      </p:sp>
    </p:spTree>
    <p:extLst>
      <p:ext uri="{BB962C8B-B14F-4D97-AF65-F5344CB8AC3E}">
        <p14:creationId xmlns:p14="http://schemas.microsoft.com/office/powerpoint/2010/main" val="37514942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525963"/>
          </a:xfrm>
        </p:spPr>
        <p:txBody>
          <a:bodyPr>
            <a:normAutofit lnSpcReduction="10000"/>
          </a:bodyPr>
          <a:lstStyle/>
          <a:p>
            <a:pPr lvl="0"/>
            <a:r>
              <a:rPr lang="en-US" dirty="0"/>
              <a:t>Focus is on improving technique </a:t>
            </a:r>
            <a:r>
              <a:rPr lang="en-US" dirty="0" smtClean="0"/>
              <a:t>using terrain and </a:t>
            </a:r>
            <a:r>
              <a:rPr lang="en-US" dirty="0"/>
              <a:t>aiding skill development as part of an alpine program</a:t>
            </a:r>
          </a:p>
          <a:p>
            <a:r>
              <a:rPr lang="en-US" dirty="0"/>
              <a:t>Year #2 of five year plan</a:t>
            </a:r>
          </a:p>
          <a:p>
            <a:pPr lvl="1"/>
            <a:r>
              <a:rPr lang="en-US" dirty="0"/>
              <a:t>Terrain racing in all divisions in U12</a:t>
            </a:r>
          </a:p>
          <a:p>
            <a:pPr lvl="1"/>
            <a:r>
              <a:rPr lang="en-US" dirty="0"/>
              <a:t>Regular racing, with terrain on hill similar to Devil’s Glen in suitable areas</a:t>
            </a:r>
          </a:p>
          <a:p>
            <a:pPr lvl="1"/>
            <a:r>
              <a:rPr lang="en-US" dirty="0"/>
              <a:t>Possibility of SOD Cup calendar shortening</a:t>
            </a:r>
          </a:p>
          <a:p>
            <a:pPr lvl="0"/>
            <a:r>
              <a:rPr lang="en-CA" dirty="0" smtClean="0"/>
              <a:t>Keep </a:t>
            </a:r>
            <a:r>
              <a:rPr lang="en-CA" dirty="0"/>
              <a:t>kids engaged with variable </a:t>
            </a:r>
            <a:r>
              <a:rPr lang="en-CA" dirty="0" smtClean="0"/>
              <a:t>environments</a:t>
            </a:r>
            <a:endParaRPr lang="en-CA" dirty="0"/>
          </a:p>
        </p:txBody>
      </p:sp>
      <p:sp>
        <p:nvSpPr>
          <p:cNvPr id="4" name="TextBox 3"/>
          <p:cNvSpPr txBox="1"/>
          <p:nvPr/>
        </p:nvSpPr>
        <p:spPr>
          <a:xfrm>
            <a:off x="1331640" y="332654"/>
            <a:ext cx="6316228" cy="1077218"/>
          </a:xfrm>
          <a:prstGeom prst="rect">
            <a:avLst/>
          </a:prstGeom>
          <a:noFill/>
        </p:spPr>
        <p:txBody>
          <a:bodyPr wrap="square" rtlCol="0">
            <a:spAutoFit/>
          </a:bodyPr>
          <a:lstStyle/>
          <a:p>
            <a:pPr algn="ctr"/>
            <a:r>
              <a:rPr lang="en-US" sz="3600" b="1" dirty="0">
                <a:solidFill>
                  <a:srgbClr val="E4002B"/>
                </a:solidFill>
              </a:rPr>
              <a:t>SX/Terrain in Review</a:t>
            </a:r>
            <a:br>
              <a:rPr lang="en-US" sz="3600" b="1" dirty="0">
                <a:solidFill>
                  <a:srgbClr val="E4002B"/>
                </a:solidFill>
              </a:rPr>
            </a:br>
            <a:r>
              <a:rPr lang="en-US" sz="2800" b="1" dirty="0">
                <a:solidFill>
                  <a:srgbClr val="E4002B"/>
                </a:solidFill>
              </a:rPr>
              <a:t>Looking Forward</a:t>
            </a:r>
          </a:p>
        </p:txBody>
      </p:sp>
    </p:spTree>
    <p:extLst>
      <p:ext uri="{BB962C8B-B14F-4D97-AF65-F5344CB8AC3E}">
        <p14:creationId xmlns:p14="http://schemas.microsoft.com/office/powerpoint/2010/main" val="35106034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525963"/>
          </a:xfrm>
        </p:spPr>
        <p:txBody>
          <a:bodyPr>
            <a:normAutofit lnSpcReduction="10000"/>
          </a:bodyPr>
          <a:lstStyle/>
          <a:p>
            <a:pPr lvl="0"/>
            <a:r>
              <a:rPr lang="en-CA" dirty="0">
                <a:hlinkClick r:id="rId2"/>
              </a:rPr>
              <a:t>ACA Progression table</a:t>
            </a:r>
            <a:endParaRPr lang="en-CA" dirty="0"/>
          </a:p>
          <a:p>
            <a:r>
              <a:rPr lang="en-US" dirty="0"/>
              <a:t>Blue Mountain Development project (Jan 29-30</a:t>
            </a:r>
            <a:r>
              <a:rPr lang="en-US" baseline="30000" dirty="0"/>
              <a:t>th</a:t>
            </a:r>
            <a:r>
              <a:rPr lang="en-US" dirty="0"/>
              <a:t>, 2019)</a:t>
            </a:r>
          </a:p>
          <a:p>
            <a:pPr lvl="1"/>
            <a:r>
              <a:rPr lang="en-US" dirty="0"/>
              <a:t>Learning opportunity for athletes and coaches</a:t>
            </a:r>
          </a:p>
          <a:p>
            <a:pPr lvl="1"/>
            <a:r>
              <a:rPr lang="en-US" dirty="0"/>
              <a:t>Be exposed to the highest level of SX racing and learn on the job</a:t>
            </a:r>
          </a:p>
          <a:p>
            <a:pPr lvl="1"/>
            <a:r>
              <a:rPr lang="en-US" dirty="0"/>
              <a:t>Use of track as an environment, and all U19 kids will be able to participate in Nor-Am</a:t>
            </a:r>
          </a:p>
          <a:p>
            <a:pPr lvl="1"/>
            <a:r>
              <a:rPr lang="en-US" dirty="0"/>
              <a:t>On escarpment training </a:t>
            </a:r>
            <a:r>
              <a:rPr lang="en-US" dirty="0" smtClean="0"/>
              <a:t>opportunity</a:t>
            </a:r>
            <a:endParaRPr lang="en-US" dirty="0"/>
          </a:p>
        </p:txBody>
      </p:sp>
      <p:sp>
        <p:nvSpPr>
          <p:cNvPr id="4" name="TextBox 3"/>
          <p:cNvSpPr txBox="1"/>
          <p:nvPr/>
        </p:nvSpPr>
        <p:spPr>
          <a:xfrm>
            <a:off x="1331640" y="332654"/>
            <a:ext cx="6316228" cy="1077218"/>
          </a:xfrm>
          <a:prstGeom prst="rect">
            <a:avLst/>
          </a:prstGeom>
          <a:noFill/>
        </p:spPr>
        <p:txBody>
          <a:bodyPr wrap="square" rtlCol="0">
            <a:spAutoFit/>
          </a:bodyPr>
          <a:lstStyle/>
          <a:p>
            <a:pPr algn="ctr"/>
            <a:r>
              <a:rPr lang="en-US" sz="3600" b="1" dirty="0" smtClean="0">
                <a:solidFill>
                  <a:srgbClr val="E4002B"/>
                </a:solidFill>
              </a:rPr>
              <a:t>SX/Terrain </a:t>
            </a:r>
            <a:r>
              <a:rPr lang="en-US" sz="3600" b="1" dirty="0">
                <a:solidFill>
                  <a:srgbClr val="E4002B"/>
                </a:solidFill>
              </a:rPr>
              <a:t>in Review</a:t>
            </a:r>
            <a:br>
              <a:rPr lang="en-US" sz="3600" b="1" dirty="0">
                <a:solidFill>
                  <a:srgbClr val="E4002B"/>
                </a:solidFill>
              </a:rPr>
            </a:br>
            <a:r>
              <a:rPr lang="en-US" sz="2800" b="1" dirty="0">
                <a:solidFill>
                  <a:srgbClr val="E4002B"/>
                </a:solidFill>
              </a:rPr>
              <a:t>Looking Forward</a:t>
            </a:r>
          </a:p>
        </p:txBody>
      </p:sp>
    </p:spTree>
    <p:extLst>
      <p:ext uri="{BB962C8B-B14F-4D97-AF65-F5344CB8AC3E}">
        <p14:creationId xmlns:p14="http://schemas.microsoft.com/office/powerpoint/2010/main" val="11636658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525963"/>
          </a:xfrm>
        </p:spPr>
        <p:txBody>
          <a:bodyPr>
            <a:normAutofit/>
          </a:bodyPr>
          <a:lstStyle/>
          <a:p>
            <a:pPr lvl="0"/>
            <a:r>
              <a:rPr lang="en-US" dirty="0" smtClean="0"/>
              <a:t>Something </a:t>
            </a:r>
            <a:r>
              <a:rPr lang="en-US" dirty="0"/>
              <a:t>to think about for the </a:t>
            </a:r>
            <a:r>
              <a:rPr lang="en-US" dirty="0" smtClean="0"/>
              <a:t>afternoon; </a:t>
            </a:r>
            <a:r>
              <a:rPr lang="en-US" dirty="0"/>
              <a:t>H</a:t>
            </a:r>
            <a:r>
              <a:rPr lang="en-US" dirty="0" smtClean="0"/>
              <a:t>ow </a:t>
            </a:r>
            <a:r>
              <a:rPr lang="en-US" dirty="0"/>
              <a:t>to implement terrain in </a:t>
            </a:r>
            <a:r>
              <a:rPr lang="en-US" dirty="0" smtClean="0"/>
              <a:t>2019?</a:t>
            </a:r>
          </a:p>
          <a:p>
            <a:pPr lvl="1"/>
            <a:r>
              <a:rPr lang="en-US" dirty="0" smtClean="0"/>
              <a:t>PSL</a:t>
            </a:r>
            <a:r>
              <a:rPr lang="en-US" dirty="0"/>
              <a:t>, SL, GS with </a:t>
            </a:r>
            <a:r>
              <a:rPr lang="en-US" dirty="0" smtClean="0"/>
              <a:t>rollers</a:t>
            </a:r>
          </a:p>
          <a:p>
            <a:pPr lvl="0"/>
            <a:r>
              <a:rPr lang="en-CA" dirty="0" smtClean="0"/>
              <a:t>How does early introduction of terrain aid </a:t>
            </a:r>
            <a:r>
              <a:rPr lang="en-CA" smtClean="0"/>
              <a:t>skill development?</a:t>
            </a:r>
            <a:endParaRPr lang="en-CA" dirty="0"/>
          </a:p>
          <a:p>
            <a:pPr lvl="0"/>
            <a:r>
              <a:rPr lang="en-CA" dirty="0"/>
              <a:t>Do kids naturally seek out terrain?</a:t>
            </a:r>
          </a:p>
          <a:p>
            <a:pPr lvl="0"/>
            <a:r>
              <a:rPr lang="en-CA" dirty="0"/>
              <a:t>What is suitable </a:t>
            </a:r>
            <a:r>
              <a:rPr lang="en-CA" dirty="0" smtClean="0"/>
              <a:t>terrain</a:t>
            </a:r>
            <a:r>
              <a:rPr lang="en-CA" dirty="0"/>
              <a:t> </a:t>
            </a:r>
            <a:r>
              <a:rPr lang="en-CA" dirty="0" smtClean="0"/>
              <a:t>for different ages?</a:t>
            </a:r>
            <a:endParaRPr lang="en-US" dirty="0"/>
          </a:p>
          <a:p>
            <a:pPr marL="457200" lvl="1" indent="0">
              <a:buNone/>
            </a:pPr>
            <a:endParaRPr lang="en-US" dirty="0" smtClean="0"/>
          </a:p>
        </p:txBody>
      </p:sp>
      <p:sp>
        <p:nvSpPr>
          <p:cNvPr id="4" name="TextBox 3"/>
          <p:cNvSpPr txBox="1"/>
          <p:nvPr/>
        </p:nvSpPr>
        <p:spPr>
          <a:xfrm>
            <a:off x="1331640" y="332654"/>
            <a:ext cx="6316228" cy="1077218"/>
          </a:xfrm>
          <a:prstGeom prst="rect">
            <a:avLst/>
          </a:prstGeom>
          <a:noFill/>
        </p:spPr>
        <p:txBody>
          <a:bodyPr wrap="square" rtlCol="0">
            <a:spAutoFit/>
          </a:bodyPr>
          <a:lstStyle/>
          <a:p>
            <a:pPr algn="ctr"/>
            <a:r>
              <a:rPr lang="en-US" sz="3600" b="1" dirty="0" smtClean="0">
                <a:solidFill>
                  <a:srgbClr val="E4002B"/>
                </a:solidFill>
              </a:rPr>
              <a:t>SX/Terrain </a:t>
            </a:r>
            <a:r>
              <a:rPr lang="en-US" sz="3600" b="1" dirty="0">
                <a:solidFill>
                  <a:srgbClr val="E4002B"/>
                </a:solidFill>
              </a:rPr>
              <a:t>in Review</a:t>
            </a:r>
            <a:br>
              <a:rPr lang="en-US" sz="3600" b="1" dirty="0">
                <a:solidFill>
                  <a:srgbClr val="E4002B"/>
                </a:solidFill>
              </a:rPr>
            </a:br>
            <a:r>
              <a:rPr lang="en-US" sz="2800" b="1" dirty="0">
                <a:solidFill>
                  <a:srgbClr val="E4002B"/>
                </a:solidFill>
              </a:rPr>
              <a:t>Looking Forward</a:t>
            </a:r>
          </a:p>
        </p:txBody>
      </p:sp>
    </p:spTree>
    <p:extLst>
      <p:ext uri="{BB962C8B-B14F-4D97-AF65-F5344CB8AC3E}">
        <p14:creationId xmlns:p14="http://schemas.microsoft.com/office/powerpoint/2010/main" val="33599375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2018 Presentation - AOA SX, Caled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Presentation - AOA SX, Caledon</Template>
  <TotalTime>47</TotalTime>
  <Words>525</Words>
  <Application>Microsoft Office PowerPoint</Application>
  <PresentationFormat>On-screen Show (4:3)</PresentationFormat>
  <Paragraphs>56</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2018 Presentation - AOA SX, Caledon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Bennett</dc:creator>
  <cp:lastModifiedBy>AOAUser</cp:lastModifiedBy>
  <cp:revision>9</cp:revision>
  <cp:lastPrinted>2017-05-05T20:54:24Z</cp:lastPrinted>
  <dcterms:created xsi:type="dcterms:W3CDTF">2018-05-04T19:44:57Z</dcterms:created>
  <dcterms:modified xsi:type="dcterms:W3CDTF">2018-05-09T16:56:47Z</dcterms:modified>
</cp:coreProperties>
</file>